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70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299" r:id="rId11"/>
    <p:sldId id="317" r:id="rId12"/>
    <p:sldId id="287" r:id="rId13"/>
    <p:sldId id="314" r:id="rId14"/>
    <p:sldId id="315" r:id="rId15"/>
    <p:sldId id="316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301" r:id="rId28"/>
    <p:sldId id="300" r:id="rId29"/>
    <p:sldId id="325" r:id="rId30"/>
    <p:sldId id="327" r:id="rId31"/>
    <p:sldId id="303" r:id="rId32"/>
    <p:sldId id="304" r:id="rId33"/>
    <p:sldId id="328" r:id="rId34"/>
    <p:sldId id="305" r:id="rId35"/>
    <p:sldId id="306" r:id="rId36"/>
    <p:sldId id="329" r:id="rId37"/>
    <p:sldId id="331" r:id="rId38"/>
    <p:sldId id="333" r:id="rId39"/>
    <p:sldId id="335" r:id="rId40"/>
    <p:sldId id="336" r:id="rId41"/>
    <p:sldId id="334" r:id="rId42"/>
    <p:sldId id="307" r:id="rId43"/>
    <p:sldId id="337" r:id="rId44"/>
    <p:sldId id="313" r:id="rId45"/>
    <p:sldId id="261" r:id="rId4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6" d="100"/>
          <a:sy n="6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522CB-03F0-4701-B6A4-983631DF28DA}" type="datetimeFigureOut">
              <a:rPr lang="pl-PL" smtClean="0"/>
              <a:pPr/>
              <a:t>2013-04-11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5344A-BDD2-49E2-823C-E7BBCA7AA39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529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5344A-BDD2-49E2-823C-E7BBCA7AA398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64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770688-7B0B-44A2-AF6B-A212E0E31CA9}" type="datetimeFigureOut">
              <a:rPr lang="pl-PL" smtClean="0"/>
              <a:pPr/>
              <a:t>2013-04-11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BB9839-97BC-466E-AD11-28B79C2E6F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70688-7B0B-44A2-AF6B-A212E0E31CA9}" type="datetimeFigureOut">
              <a:rPr lang="pl-PL" smtClean="0"/>
              <a:pPr/>
              <a:t>2013-04-11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B9839-97BC-466E-AD11-28B79C2E6F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70688-7B0B-44A2-AF6B-A212E0E31CA9}" type="datetimeFigureOut">
              <a:rPr lang="pl-PL" smtClean="0"/>
              <a:pPr/>
              <a:t>2013-04-11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B9839-97BC-466E-AD11-28B79C2E6F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70688-7B0B-44A2-AF6B-A212E0E31CA9}" type="datetimeFigureOut">
              <a:rPr lang="pl-PL" smtClean="0"/>
              <a:pPr/>
              <a:t>2013-04-11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B9839-97BC-466E-AD11-28B79C2E6F3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70688-7B0B-44A2-AF6B-A212E0E31CA9}" type="datetimeFigureOut">
              <a:rPr lang="pl-PL" smtClean="0"/>
              <a:pPr/>
              <a:t>2013-04-11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B9839-97BC-466E-AD11-28B79C2E6F3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70688-7B0B-44A2-AF6B-A212E0E31CA9}" type="datetimeFigureOut">
              <a:rPr lang="pl-PL" smtClean="0"/>
              <a:pPr/>
              <a:t>2013-04-11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B9839-97BC-466E-AD11-28B79C2E6F3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70688-7B0B-44A2-AF6B-A212E0E31CA9}" type="datetimeFigureOut">
              <a:rPr lang="pl-PL" smtClean="0"/>
              <a:pPr/>
              <a:t>2013-04-11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B9839-97BC-466E-AD11-28B79C2E6F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70688-7B0B-44A2-AF6B-A212E0E31CA9}" type="datetimeFigureOut">
              <a:rPr lang="pl-PL" smtClean="0"/>
              <a:pPr/>
              <a:t>2013-04-11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B9839-97BC-466E-AD11-28B79C2E6F3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770688-7B0B-44A2-AF6B-A212E0E31CA9}" type="datetimeFigureOut">
              <a:rPr lang="pl-PL" smtClean="0"/>
              <a:pPr/>
              <a:t>2013-04-11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B9839-97BC-466E-AD11-28B79C2E6F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F770688-7B0B-44A2-AF6B-A212E0E31CA9}" type="datetimeFigureOut">
              <a:rPr lang="pl-PL" smtClean="0"/>
              <a:pPr/>
              <a:t>2013-04-11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B9839-97BC-466E-AD11-28B79C2E6F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770688-7B0B-44A2-AF6B-A212E0E31CA9}" type="datetimeFigureOut">
              <a:rPr lang="pl-PL" smtClean="0"/>
              <a:pPr/>
              <a:t>2013-04-11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BB9839-97BC-466E-AD11-28B79C2E6F3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F770688-7B0B-44A2-AF6B-A212E0E31CA9}" type="datetimeFigureOut">
              <a:rPr lang="pl-PL" smtClean="0"/>
              <a:pPr/>
              <a:t>2013-04-11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BB9839-97BC-466E-AD11-28B79C2E6F3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944215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UNIKALNY ROZKŁAD</a:t>
            </a:r>
            <a:br>
              <a:rPr lang="pl-PL" sz="6000" dirty="0" smtClean="0"/>
            </a:br>
            <a:r>
              <a:rPr lang="pl-PL" sz="6000" dirty="0" smtClean="0"/>
              <a:t>KROPEK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772400" cy="4077072"/>
          </a:xfrm>
        </p:spPr>
        <p:txBody>
          <a:bodyPr>
            <a:normAutofit/>
          </a:bodyPr>
          <a:lstStyle/>
          <a:p>
            <a:pPr algn="ctr"/>
            <a:r>
              <a:rPr lang="pl-PL" sz="2000" dirty="0" smtClean="0"/>
              <a:t>Katarzyna </a:t>
            </a:r>
            <a:r>
              <a:rPr lang="pl-PL" sz="2000" dirty="0" smtClean="0"/>
              <a:t>Basiukajc</a:t>
            </a:r>
          </a:p>
          <a:p>
            <a:pPr algn="ctr"/>
            <a:r>
              <a:rPr lang="pl-PL" sz="2000" dirty="0" smtClean="0"/>
              <a:t>Krzysztof Waśko</a:t>
            </a:r>
          </a:p>
          <a:p>
            <a:pPr algn="ctr"/>
            <a:r>
              <a:rPr lang="pl-PL" sz="2000" dirty="0" smtClean="0"/>
              <a:t>Maciej Zalewski</a:t>
            </a:r>
          </a:p>
          <a:p>
            <a:pPr algn="ctr"/>
            <a:r>
              <a:rPr lang="pl-PL" sz="2000" dirty="0" smtClean="0"/>
              <a:t>Rafał </a:t>
            </a:r>
            <a:r>
              <a:rPr lang="pl-PL" sz="2000" dirty="0" smtClean="0"/>
              <a:t>Witkowski</a:t>
            </a:r>
          </a:p>
          <a:p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pPr algn="ctr"/>
            <a:r>
              <a:rPr lang="pl-PL" sz="2000" dirty="0" smtClean="0"/>
              <a:t>Uniwersytet im. Adama Mickiewicza w Poznaniu</a:t>
            </a:r>
          </a:p>
          <a:p>
            <a:pPr algn="ctr"/>
            <a:r>
              <a:rPr lang="pl-PL" sz="2000" dirty="0" smtClean="0"/>
              <a:t>Toruń, 11 kwietnia 2013</a:t>
            </a:r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23928" y="566124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12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2400" cy="1199704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/>
              <a:t>Sposób pierwszy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3200" dirty="0" smtClean="0"/>
              <a:t>Oznaczenia kropek:</a:t>
            </a:r>
          </a:p>
          <a:p>
            <a:r>
              <a:rPr lang="pl-PL" sz="3200" dirty="0" smtClean="0"/>
              <a:t>0 – </a:t>
            </a:r>
            <a:r>
              <a:rPr lang="pl-PL" sz="3200" dirty="0" err="1" smtClean="0"/>
              <a:t>right</a:t>
            </a:r>
            <a:endParaRPr lang="pl-PL" sz="3200" dirty="0" smtClean="0"/>
          </a:p>
          <a:p>
            <a:r>
              <a:rPr lang="pl-PL" sz="3200" dirty="0" smtClean="0"/>
              <a:t>1 – </a:t>
            </a:r>
            <a:r>
              <a:rPr lang="pl-PL" sz="3200" dirty="0" smtClean="0"/>
              <a:t>down</a:t>
            </a:r>
            <a:endParaRPr lang="pl-PL" sz="3200" dirty="0" smtClean="0"/>
          </a:p>
          <a:p>
            <a:r>
              <a:rPr lang="pl-PL" sz="3200" dirty="0" smtClean="0"/>
              <a:t>2 – </a:t>
            </a:r>
            <a:r>
              <a:rPr lang="pl-PL" sz="3200" dirty="0" err="1" smtClean="0"/>
              <a:t>left</a:t>
            </a:r>
            <a:endParaRPr lang="pl-PL" sz="3200" dirty="0" smtClean="0"/>
          </a:p>
          <a:p>
            <a:r>
              <a:rPr lang="pl-PL" sz="3200" dirty="0" smtClean="0"/>
              <a:t>3 </a:t>
            </a:r>
            <a:r>
              <a:rPr lang="pl-PL" sz="3200" dirty="0" smtClean="0"/>
              <a:t>– </a:t>
            </a:r>
            <a:r>
              <a:rPr lang="pl-PL" sz="3200" dirty="0" smtClean="0"/>
              <a:t>up</a:t>
            </a:r>
            <a:endParaRPr lang="pl-PL" sz="3200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Oznaczenie kropek</a:t>
            </a:r>
            <a:endParaRPr lang="pl-PL" dirty="0"/>
          </a:p>
        </p:txBody>
      </p:sp>
      <p:pic>
        <p:nvPicPr>
          <p:cNvPr id="4" name="Picture 4" descr="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1602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ostokąt 12"/>
          <p:cNvSpPr/>
          <p:nvPr/>
        </p:nvSpPr>
        <p:spPr>
          <a:xfrm rot="16200000">
            <a:off x="5770404" y="359105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800" dirty="0" smtClean="0"/>
              <a:t>http://www.anoto.com/the-paper-3.aspx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35521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Powierzchnia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855743" cy="46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Cel</a:t>
            </a:r>
            <a:endParaRPr lang="pl-PL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TextBox 3"/>
          <p:cNvSpPr txBox="1"/>
          <p:nvPr/>
        </p:nvSpPr>
        <p:spPr>
          <a:xfrm>
            <a:off x="1142954" y="1416539"/>
            <a:ext cx="6858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Celem jest zakodowanie jak największej liczby kartek</a:t>
            </a:r>
          </a:p>
          <a:p>
            <a:r>
              <a:rPr lang="pl-PL" dirty="0" smtClean="0"/>
              <a:t>poprzez stworzenie algorytmu kodującego współrzędne (x,y) na jedną z pozycji kropek (góra, dół, prawo, lewo) w taki sposób, aby móc zdefiniować i dobrze określić następującą funkcję dekodującą: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375756" y="3429000"/>
                <a:ext cx="439248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𝑓</m:t>
                      </m:r>
                      <m:r>
                        <a:rPr lang="pl-PL" sz="2800" b="0" i="1" smtClean="0">
                          <a:latin typeface="Cambria Math"/>
                        </a:rPr>
                        <m:t>:</m:t>
                      </m:r>
                      <m:r>
                        <a:rPr lang="pl-PL" sz="2800" b="0" i="1" smtClean="0">
                          <a:latin typeface="Cambria Math"/>
                        </a:rPr>
                        <m:t>𝑋</m:t>
                      </m:r>
                      <m:r>
                        <a:rPr lang="pl-PL" sz="2800" b="0" i="1" smtClean="0">
                          <a:latin typeface="Cambria Math"/>
                        </a:rPr>
                        <m:t>→</m:t>
                      </m:r>
                      <m:r>
                        <a:rPr lang="pl-PL" sz="2800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pl-PL" sz="2800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pl-PL" sz="2800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pl-PL" sz="2800" dirty="0" smtClean="0"/>
                  <a:t>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l-PL" sz="2800" b="0" i="1" dirty="0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pl-PL" sz="2800" b="0" i="1" dirty="0" smtClean="0">
                            <a:latin typeface="Cambria Math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pl-PL" sz="2800" b="0" i="1" dirty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28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b="0" i="1" dirty="0" smtClean="0">
                                <a:latin typeface="Cambria Math"/>
                              </a:rPr>
                              <m:t>0,1,2,3</m:t>
                            </m:r>
                          </m:e>
                        </m:d>
                      </m:e>
                    </m:d>
                  </m:oMath>
                </a14:m>
                <a:endParaRPr lang="pl-PL" sz="2800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𝑌</m:t>
                      </m:r>
                      <m:r>
                        <m:rPr>
                          <m:nor/>
                        </m:rPr>
                        <a:rPr lang="pl-PL" sz="2800" dirty="0"/>
                        <m:t>⊂</m:t>
                      </m:r>
                      <m:sSup>
                        <m:sSupPr>
                          <m:ctrlPr>
                            <a:rPr lang="pl-PL" sz="28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2800" i="1" dirty="0" smtClean="0">
                              <a:latin typeface="Cambria Math"/>
                            </a:rPr>
                            <m:t>ℕ</m:t>
                          </m:r>
                        </m:e>
                        <m:sup>
                          <m:r>
                            <a:rPr lang="pl-PL" sz="28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sz="2800" b="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56" y="3429000"/>
                <a:ext cx="4392488" cy="138499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Ograniczenia - obroty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71600" y="1340768"/>
          <a:ext cx="2952330" cy="3024340"/>
        </p:xfrm>
        <a:graphic>
          <a:graphicData uri="http://schemas.openxmlformats.org/drawingml/2006/table">
            <a:tbl>
              <a:tblPr/>
              <a:tblGrid>
                <a:gridCol w="295233"/>
                <a:gridCol w="295233"/>
                <a:gridCol w="295233"/>
                <a:gridCol w="295233"/>
                <a:gridCol w="295233"/>
                <a:gridCol w="295233"/>
                <a:gridCol w="295233"/>
                <a:gridCol w="295233"/>
                <a:gridCol w="295233"/>
                <a:gridCol w="295233"/>
              </a:tblGrid>
              <a:tr h="302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860032" y="3183171"/>
          <a:ext cx="2933470" cy="2922210"/>
        </p:xfrm>
        <a:graphic>
          <a:graphicData uri="http://schemas.openxmlformats.org/drawingml/2006/table">
            <a:tbl>
              <a:tblPr/>
              <a:tblGrid>
                <a:gridCol w="293347"/>
                <a:gridCol w="293347"/>
                <a:gridCol w="293347"/>
                <a:gridCol w="293347"/>
                <a:gridCol w="293347"/>
                <a:gridCol w="293347"/>
                <a:gridCol w="293347"/>
                <a:gridCol w="293347"/>
                <a:gridCol w="293347"/>
                <a:gridCol w="293347"/>
              </a:tblGrid>
              <a:tr h="29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Ograniczenia – nakładanie się kwadratów</a:t>
            </a:r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31640" y="1412776"/>
          <a:ext cx="6354072" cy="4815063"/>
        </p:xfrm>
        <a:graphic>
          <a:graphicData uri="http://schemas.openxmlformats.org/drawingml/2006/table">
            <a:tbl>
              <a:tblPr/>
              <a:tblGrid>
                <a:gridCol w="259280"/>
                <a:gridCol w="246966"/>
                <a:gridCol w="245598"/>
                <a:gridCol w="245598"/>
                <a:gridCol w="245598"/>
                <a:gridCol w="246966"/>
                <a:gridCol w="245598"/>
                <a:gridCol w="245598"/>
                <a:gridCol w="246966"/>
                <a:gridCol w="246966"/>
                <a:gridCol w="259280"/>
                <a:gridCol w="259280"/>
                <a:gridCol w="259280"/>
                <a:gridCol w="259280"/>
                <a:gridCol w="259280"/>
                <a:gridCol w="259280"/>
                <a:gridCol w="259280"/>
                <a:gridCol w="259280"/>
                <a:gridCol w="259280"/>
                <a:gridCol w="259280"/>
                <a:gridCol w="259280"/>
                <a:gridCol w="259280"/>
                <a:gridCol w="259280"/>
                <a:gridCol w="259280"/>
                <a:gridCol w="249018"/>
              </a:tblGrid>
              <a:tr h="244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13" marR="65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Orientacja kartki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2699792" y="1628800"/>
          <a:ext cx="3571779" cy="3151260"/>
        </p:xfrm>
        <a:graphic>
          <a:graphicData uri="http://schemas.openxmlformats.org/drawingml/2006/table">
            <a:tbl>
              <a:tblPr/>
              <a:tblGrid>
                <a:gridCol w="331865"/>
                <a:gridCol w="359802"/>
                <a:gridCol w="359802"/>
                <a:gridCol w="360650"/>
                <a:gridCol w="359802"/>
                <a:gridCol w="359802"/>
                <a:gridCol w="359802"/>
                <a:gridCol w="360650"/>
                <a:gridCol w="359802"/>
                <a:gridCol w="359802"/>
              </a:tblGrid>
              <a:tr h="315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Początki kodowania</a:t>
            </a:r>
            <a:endParaRPr lang="pl-PL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811218" cy="460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Współrzędna X</a:t>
            </a:r>
            <a:endParaRPr lang="pl-PL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948646"/>
            <a:ext cx="8424936" cy="437476"/>
          </a:xfrm>
          <a:prstGeom prst="rect">
            <a:avLst/>
          </a:prstGeom>
          <a:noFill/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699791" y="1484786"/>
          <a:ext cx="3571780" cy="3084576"/>
        </p:xfrm>
        <a:graphic>
          <a:graphicData uri="http://schemas.openxmlformats.org/drawingml/2006/table">
            <a:tbl>
              <a:tblPr/>
              <a:tblGrid>
                <a:gridCol w="331866"/>
                <a:gridCol w="359802"/>
                <a:gridCol w="359802"/>
                <a:gridCol w="360650"/>
                <a:gridCol w="359802"/>
                <a:gridCol w="359802"/>
                <a:gridCol w="359802"/>
                <a:gridCol w="360650"/>
                <a:gridCol w="359802"/>
                <a:gridCol w="359802"/>
              </a:tblGrid>
              <a:tr h="27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b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c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d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Współrzędna X</a:t>
            </a:r>
            <a:endParaRPr lang="pl-PL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941168"/>
            <a:ext cx="8496944" cy="449497"/>
          </a:xfrm>
          <a:prstGeom prst="rect">
            <a:avLst/>
          </a:prstGeom>
          <a:noFill/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699792" y="1484784"/>
          <a:ext cx="3571784" cy="3084576"/>
        </p:xfrm>
        <a:graphic>
          <a:graphicData uri="http://schemas.openxmlformats.org/drawingml/2006/table">
            <a:tbl>
              <a:tblPr/>
              <a:tblGrid>
                <a:gridCol w="331865"/>
                <a:gridCol w="359803"/>
                <a:gridCol w="359803"/>
                <a:gridCol w="360649"/>
                <a:gridCol w="359803"/>
                <a:gridCol w="359803"/>
                <a:gridCol w="359803"/>
                <a:gridCol w="360649"/>
                <a:gridCol w="359803"/>
                <a:gridCol w="359803"/>
              </a:tblGrid>
              <a:tr h="279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f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g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h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j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9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9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9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9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9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9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Poznańskie Praktyki </a:t>
            </a:r>
            <a:r>
              <a:rPr lang="pl-PL" b="1" dirty="0"/>
              <a:t>Badawcze </a:t>
            </a:r>
            <a:r>
              <a:rPr lang="pl-PL" b="1" dirty="0" smtClean="0"/>
              <a:t>2012</a:t>
            </a:r>
          </a:p>
          <a:p>
            <a:r>
              <a:rPr lang="pl-PL" b="1" dirty="0" smtClean="0"/>
              <a:t>3-28 września 2012, WMiI, UAM</a:t>
            </a:r>
          </a:p>
          <a:p>
            <a:r>
              <a:rPr lang="pl-PL" b="1" dirty="0" smtClean="0"/>
              <a:t>Industrial mathematics</a:t>
            </a:r>
          </a:p>
          <a:p>
            <a:r>
              <a:rPr lang="pl-PL" b="1" dirty="0" smtClean="0"/>
              <a:t>Rozwiązywanie problemów </a:t>
            </a:r>
            <a:br>
              <a:rPr lang="pl-PL" b="1" dirty="0" smtClean="0"/>
            </a:br>
            <a:r>
              <a:rPr lang="pl-PL" b="1" dirty="0" smtClean="0"/>
              <a:t>praktyczych</a:t>
            </a:r>
          </a:p>
          <a:p>
            <a:r>
              <a:rPr lang="pl-PL" b="1" dirty="0" smtClean="0"/>
              <a:t>Kontakty środowiska naukowego</a:t>
            </a:r>
            <a:br>
              <a:rPr lang="pl-PL" b="1" dirty="0" smtClean="0"/>
            </a:br>
            <a:r>
              <a:rPr lang="pl-PL" b="1" dirty="0" smtClean="0"/>
              <a:t>i akademickiego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Geneza problemu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93" y="2060848"/>
            <a:ext cx="1691415" cy="202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994" y="4221087"/>
            <a:ext cx="1691414" cy="180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Przykład</a:t>
            </a:r>
            <a:endParaRPr lang="pl-PL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653136"/>
            <a:ext cx="5972175" cy="752475"/>
          </a:xfrm>
          <a:prstGeom prst="rect">
            <a:avLst/>
          </a:prstGeom>
          <a:noFill/>
        </p:spPr>
      </p:pic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5661248"/>
            <a:ext cx="4591050" cy="457200"/>
          </a:xfrm>
          <a:prstGeom prst="rect">
            <a:avLst/>
          </a:prstGeom>
          <a:noFill/>
        </p:spPr>
      </p:pic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2771800" y="1268760"/>
          <a:ext cx="3571784" cy="3052160"/>
        </p:xfrm>
        <a:graphic>
          <a:graphicData uri="http://schemas.openxmlformats.org/drawingml/2006/table">
            <a:tbl>
              <a:tblPr/>
              <a:tblGrid>
                <a:gridCol w="331865"/>
                <a:gridCol w="359803"/>
                <a:gridCol w="359803"/>
                <a:gridCol w="360649"/>
                <a:gridCol w="359803"/>
                <a:gridCol w="359803"/>
                <a:gridCol w="359803"/>
                <a:gridCol w="360649"/>
                <a:gridCol w="359803"/>
                <a:gridCol w="359803"/>
              </a:tblGrid>
              <a:tr h="30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Współrzędna Y</a:t>
            </a:r>
            <a:endParaRPr lang="pl-PL" dirty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797152"/>
            <a:ext cx="4765620" cy="504056"/>
          </a:xfrm>
          <a:prstGeom prst="rect">
            <a:avLst/>
          </a:prstGeom>
          <a:noFill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301208"/>
            <a:ext cx="4467769" cy="504056"/>
          </a:xfrm>
          <a:prstGeom prst="rect">
            <a:avLst/>
          </a:prstGeom>
          <a:noFill/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4860029" y="1412776"/>
          <a:ext cx="3528399" cy="2908150"/>
        </p:xfrm>
        <a:graphic>
          <a:graphicData uri="http://schemas.openxmlformats.org/drawingml/2006/table">
            <a:tbl>
              <a:tblPr/>
              <a:tblGrid>
                <a:gridCol w="315758"/>
                <a:gridCol w="292279"/>
                <a:gridCol w="290660"/>
                <a:gridCol w="290660"/>
                <a:gridCol w="290660"/>
                <a:gridCol w="292279"/>
                <a:gridCol w="290660"/>
                <a:gridCol w="290660"/>
                <a:gridCol w="292279"/>
                <a:gridCol w="292279"/>
                <a:gridCol w="306853"/>
                <a:gridCol w="283372"/>
              </a:tblGrid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611560" y="1412776"/>
          <a:ext cx="3600398" cy="2908150"/>
        </p:xfrm>
        <a:graphic>
          <a:graphicData uri="http://schemas.openxmlformats.org/drawingml/2006/table">
            <a:tbl>
              <a:tblPr/>
              <a:tblGrid>
                <a:gridCol w="322202"/>
                <a:gridCol w="298243"/>
                <a:gridCol w="296591"/>
                <a:gridCol w="296591"/>
                <a:gridCol w="296591"/>
                <a:gridCol w="298243"/>
                <a:gridCol w="296591"/>
                <a:gridCol w="296591"/>
                <a:gridCol w="298243"/>
                <a:gridCol w="298243"/>
                <a:gridCol w="313114"/>
                <a:gridCol w="289155"/>
              </a:tblGrid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Początek układu</a:t>
            </a:r>
            <a:endParaRPr lang="pl-PL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1403648" y="1268760"/>
          <a:ext cx="6333320" cy="4624058"/>
        </p:xfrm>
        <a:graphic>
          <a:graphicData uri="http://schemas.openxmlformats.org/drawingml/2006/table">
            <a:tbl>
              <a:tblPr/>
              <a:tblGrid>
                <a:gridCol w="258433"/>
                <a:gridCol w="246160"/>
                <a:gridCol w="244796"/>
                <a:gridCol w="244796"/>
                <a:gridCol w="244796"/>
                <a:gridCol w="246160"/>
                <a:gridCol w="244796"/>
                <a:gridCol w="244796"/>
                <a:gridCol w="246160"/>
                <a:gridCol w="246160"/>
                <a:gridCol w="258433"/>
                <a:gridCol w="258433"/>
                <a:gridCol w="258433"/>
                <a:gridCol w="258433"/>
                <a:gridCol w="258433"/>
                <a:gridCol w="258433"/>
                <a:gridCol w="258433"/>
                <a:gridCol w="258433"/>
                <a:gridCol w="258433"/>
                <a:gridCol w="258433"/>
                <a:gridCol w="258433"/>
                <a:gridCol w="258433"/>
                <a:gridCol w="258433"/>
                <a:gridCol w="258433"/>
                <a:gridCol w="248205"/>
              </a:tblGrid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89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403648" y="1268760"/>
          <a:ext cx="6261312" cy="4617512"/>
        </p:xfrm>
        <a:graphic>
          <a:graphicData uri="http://schemas.openxmlformats.org/drawingml/2006/table">
            <a:tbl>
              <a:tblPr/>
              <a:tblGrid>
                <a:gridCol w="255495"/>
                <a:gridCol w="243361"/>
                <a:gridCol w="242012"/>
                <a:gridCol w="242012"/>
                <a:gridCol w="242012"/>
                <a:gridCol w="243361"/>
                <a:gridCol w="242012"/>
                <a:gridCol w="242012"/>
                <a:gridCol w="243361"/>
                <a:gridCol w="243361"/>
                <a:gridCol w="255495"/>
                <a:gridCol w="255495"/>
                <a:gridCol w="255495"/>
                <a:gridCol w="255495"/>
                <a:gridCol w="255495"/>
                <a:gridCol w="255495"/>
                <a:gridCol w="255495"/>
                <a:gridCol w="255495"/>
                <a:gridCol w="255495"/>
                <a:gridCol w="255495"/>
                <a:gridCol w="255495"/>
                <a:gridCol w="255495"/>
                <a:gridCol w="255495"/>
                <a:gridCol w="255495"/>
                <a:gridCol w="245383"/>
              </a:tblGrid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highlight>
                          <a:srgbClr val="C0C0C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l-PL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Przesunięcie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915816" y="1628800"/>
          <a:ext cx="3240357" cy="2808310"/>
        </p:xfrm>
        <a:graphic>
          <a:graphicData uri="http://schemas.openxmlformats.org/drawingml/2006/table">
            <a:tbl>
              <a:tblPr/>
              <a:tblGrid>
                <a:gridCol w="311540"/>
                <a:gridCol w="313276"/>
                <a:gridCol w="313276"/>
                <a:gridCol w="328895"/>
                <a:gridCol w="328895"/>
                <a:gridCol w="328895"/>
                <a:gridCol w="328895"/>
                <a:gridCol w="328895"/>
                <a:gridCol w="328895"/>
                <a:gridCol w="328895"/>
              </a:tblGrid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Przesunięcie</a:t>
            </a:r>
            <a:endParaRPr lang="pl-PL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5013176"/>
            <a:ext cx="3457575" cy="44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755576" y="1556792"/>
          <a:ext cx="3024338" cy="2808311"/>
        </p:xfrm>
        <a:graphic>
          <a:graphicData uri="http://schemas.openxmlformats.org/drawingml/2006/table">
            <a:tbl>
              <a:tblPr/>
              <a:tblGrid>
                <a:gridCol w="290770"/>
                <a:gridCol w="292389"/>
                <a:gridCol w="292389"/>
                <a:gridCol w="306970"/>
                <a:gridCol w="306970"/>
                <a:gridCol w="306970"/>
                <a:gridCol w="306970"/>
                <a:gridCol w="306970"/>
                <a:gridCol w="306970"/>
                <a:gridCol w="306970"/>
              </a:tblGrid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Odczytanie współrzędnych - x</a:t>
            </a: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716016" y="1556792"/>
          <a:ext cx="3096343" cy="2808311"/>
        </p:xfrm>
        <a:graphic>
          <a:graphicData uri="http://schemas.openxmlformats.org/drawingml/2006/table">
            <a:tbl>
              <a:tblPr/>
              <a:tblGrid>
                <a:gridCol w="297693"/>
                <a:gridCol w="299352"/>
                <a:gridCol w="299352"/>
                <a:gridCol w="314278"/>
                <a:gridCol w="314278"/>
                <a:gridCol w="314278"/>
                <a:gridCol w="314278"/>
                <a:gridCol w="314278"/>
                <a:gridCol w="314278"/>
                <a:gridCol w="314278"/>
              </a:tblGrid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5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5085184"/>
            <a:ext cx="3276600" cy="40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771800" y="1628800"/>
          <a:ext cx="3091661" cy="2887610"/>
        </p:xfrm>
        <a:graphic>
          <a:graphicData uri="http://schemas.openxmlformats.org/drawingml/2006/table">
            <a:tbl>
              <a:tblPr/>
              <a:tblGrid>
                <a:gridCol w="307113"/>
                <a:gridCol w="307113"/>
                <a:gridCol w="307113"/>
                <a:gridCol w="307113"/>
                <a:gridCol w="307113"/>
                <a:gridCol w="307113"/>
                <a:gridCol w="307113"/>
                <a:gridCol w="308824"/>
                <a:gridCol w="308824"/>
                <a:gridCol w="324222"/>
              </a:tblGrid>
              <a:tr h="26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l-PL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2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Odczytanie współrzędnych - y</a:t>
            </a:r>
            <a:endParaRPr lang="pl-PL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5085184"/>
            <a:ext cx="5057775" cy="44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Współrzędne w poziomie: </a:t>
            </a:r>
          </a:p>
          <a:p>
            <a:r>
              <a:rPr lang="pl-PL" dirty="0" smtClean="0"/>
              <a:t>Współrzędnie w pionie: </a:t>
            </a:r>
          </a:p>
          <a:p>
            <a:r>
              <a:rPr lang="pl-PL" dirty="0" smtClean="0"/>
              <a:t>Wymiary kartki: </a:t>
            </a:r>
          </a:p>
          <a:p>
            <a:r>
              <a:rPr lang="pl-PL" dirty="0" smtClean="0"/>
              <a:t>Liczba kartek: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Ile kartek</a:t>
            </a:r>
            <a:endParaRPr lang="pl-PL" dirty="0"/>
          </a:p>
        </p:txBody>
      </p:sp>
      <p:pic>
        <p:nvPicPr>
          <p:cNvPr id="1026" name="Picture 2" descr="http://www.mapy-mysli.com/images/kar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077072"/>
            <a:ext cx="2486025" cy="160972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327576" y="5661248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http://www.mapy-mysli.com/images/kartka.jpg</a:t>
            </a:r>
            <a:endParaRPr lang="pl-PL" sz="8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420888"/>
            <a:ext cx="1333500" cy="466725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484784"/>
            <a:ext cx="1181100" cy="466725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988840"/>
            <a:ext cx="1171575" cy="466725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852936"/>
            <a:ext cx="914400" cy="46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7772400" cy="1199704"/>
          </a:xfrm>
        </p:spPr>
        <p:txBody>
          <a:bodyPr>
            <a:normAutofit/>
          </a:bodyPr>
          <a:lstStyle/>
          <a:p>
            <a:pPr algn="l"/>
            <a:r>
              <a:rPr lang="pl-PL" sz="3600" dirty="0" smtClean="0"/>
              <a:t>Sposób drugi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Cel</a:t>
            </a:r>
            <a:endParaRPr lang="pl-PL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TextBox 3"/>
          <p:cNvSpPr txBox="1"/>
          <p:nvPr/>
        </p:nvSpPr>
        <p:spPr>
          <a:xfrm>
            <a:off x="1098284" y="1412776"/>
            <a:ext cx="6858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Celem jest zakodowanie jak największej liczby kartek</a:t>
            </a:r>
          </a:p>
          <a:p>
            <a:r>
              <a:rPr lang="pl-PL" dirty="0" smtClean="0"/>
              <a:t>poprzez stworzenie algorytmu kodującego współrzędne (x,y,z) (gdzie 0&lt;=x&lt;=72, 0&lt;=y&lt;=96) na jedną z pozycji kropek (góra, dół, prawo, lewo) w taki sposób, aby móc zdefiniować i dobrze określić następującą funkcję dekodującą:</a:t>
            </a:r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286000" y="3789040"/>
                <a:ext cx="4572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pl-PL" sz="2400" dirty="0" smtClean="0"/>
                  <a:t>g</a:t>
                </a:r>
                <a14:m>
                  <m:oMath xmlns:m="http://schemas.openxmlformats.org/officeDocument/2006/math">
                    <m:r>
                      <a:rPr lang="pl-PL" sz="2400" i="1" smtClean="0">
                        <a:latin typeface="Cambria Math"/>
                      </a:rPr>
                      <m:t>:</m:t>
                    </m:r>
                    <m:r>
                      <a:rPr lang="pl-PL" sz="2400" i="1" smtClean="0">
                        <a:latin typeface="Cambria Math"/>
                      </a:rPr>
                      <m:t>𝑋</m:t>
                    </m:r>
                    <m:r>
                      <a:rPr lang="pl-PL" sz="2400" i="1" smtClean="0">
                        <a:latin typeface="Cambria Math"/>
                      </a:rPr>
                      <m:t>→</m:t>
                    </m:r>
                    <m:r>
                      <a:rPr lang="pl-PL" sz="2400" i="1" smtClean="0">
                        <a:latin typeface="Cambria Math"/>
                      </a:rPr>
                      <m:t>𝑌</m:t>
                    </m:r>
                  </m:oMath>
                </a14:m>
                <a:endParaRPr lang="pl-PL" sz="2400" dirty="0"/>
              </a:p>
              <a:p>
                <a:pPr algn="ctr"/>
                <a14:m>
                  <m:oMath xmlns:m="http://schemas.openxmlformats.org/officeDocument/2006/math">
                    <m:r>
                      <a:rPr lang="pl-PL" sz="2400" i="1">
                        <a:latin typeface="Cambria Math"/>
                      </a:rPr>
                      <m:t>𝑋</m:t>
                    </m:r>
                  </m:oMath>
                </a14:m>
                <a:r>
                  <a:rPr lang="pl-PL" sz="2400" dirty="0"/>
                  <a:t>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pl-PL" sz="24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pl-PL" sz="2400" i="1" dirty="0">
                            <a:latin typeface="Cambria Math"/>
                          </a:rPr>
                          <m:t>10</m:t>
                        </m:r>
                      </m:sub>
                    </m:sSub>
                    <m:d>
                      <m:dPr>
                        <m:ctrlPr>
                          <a:rPr lang="pl-PL" sz="2400" i="1" dirty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pl-PL" sz="2400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400" i="1" dirty="0">
                                <a:latin typeface="Cambria Math"/>
                              </a:rPr>
                              <m:t>0,1,2,3</m:t>
                            </m:r>
                          </m:e>
                        </m:d>
                      </m:e>
                    </m:d>
                  </m:oMath>
                </a14:m>
                <a:endParaRPr lang="pl-PL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𝑌</m:t>
                      </m:r>
                      <m:r>
                        <m:rPr>
                          <m:nor/>
                        </m:rPr>
                        <a:rPr lang="pl-PL" sz="2400" dirty="0"/>
                        <m:t>⊂</m:t>
                      </m:r>
                      <m:sSup>
                        <m:sSupPr>
                          <m:ctrlPr>
                            <a:rPr lang="pl-PL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2400" i="1" dirty="0">
                              <a:latin typeface="Cambria Math"/>
                            </a:rPr>
                            <m:t>ℕ</m:t>
                          </m:r>
                        </m:e>
                        <m:sup>
                          <m:r>
                            <a:rPr lang="pl-PL" sz="2400" b="0" i="1" dirty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789040"/>
                <a:ext cx="45720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357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6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IC Solutions</a:t>
            </a:r>
          </a:p>
          <a:p>
            <a:r>
              <a:rPr lang="pl-PL" b="1" dirty="0" smtClean="0"/>
              <a:t>Zleceniodawca projektu</a:t>
            </a:r>
          </a:p>
          <a:p>
            <a:r>
              <a:rPr lang="pl-PL" b="1" dirty="0" smtClean="0"/>
              <a:t>Poznańska firma zajmująca się innowacyjnymi rozwiązaniami w branży IT w tym między innymi rozpoznawaniem mowy, czy długopisami cyfrowymi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Geneza problemu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9" y="4293096"/>
            <a:ext cx="54001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211371"/>
              </p:ext>
            </p:extLst>
          </p:nvPr>
        </p:nvGraphicFramePr>
        <p:xfrm>
          <a:off x="971600" y="1628800"/>
          <a:ext cx="7431555" cy="4324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745"/>
                <a:gridCol w="211745"/>
                <a:gridCol w="211745"/>
                <a:gridCol w="211745"/>
                <a:gridCol w="211745"/>
                <a:gridCol w="208280"/>
                <a:gridCol w="235690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  <a:gridCol w="211745"/>
              </a:tblGrid>
              <a:tr h="154433"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/>
                </a:tc>
              </a:tr>
              <a:tr h="154433"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Powierzchnia kartki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27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835176"/>
              </p:ext>
            </p:extLst>
          </p:nvPr>
        </p:nvGraphicFramePr>
        <p:xfrm>
          <a:off x="2843808" y="2492896"/>
          <a:ext cx="367241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  <a:gridCol w="367241"/>
              </a:tblGrid>
              <a:tr h="351358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38297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135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135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135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135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135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135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1358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51358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14625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effectLst/>
              </a:rPr>
              <a:t>Wyznaczamy </a:t>
            </a:r>
            <a:r>
              <a:rPr lang="pl-PL" dirty="0">
                <a:effectLst/>
              </a:rPr>
              <a:t>obszar stanowiący połowę kwadratu (np. trójkąt):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8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3762"/>
              </p:ext>
            </p:extLst>
          </p:nvPr>
        </p:nvGraphicFramePr>
        <p:xfrm>
          <a:off x="2915816" y="1700808"/>
          <a:ext cx="3610740" cy="3706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074"/>
                <a:gridCol w="361074"/>
                <a:gridCol w="361074"/>
                <a:gridCol w="361074"/>
                <a:gridCol w="361074"/>
                <a:gridCol w="361074"/>
                <a:gridCol w="361074"/>
                <a:gridCol w="361074"/>
                <a:gridCol w="361074"/>
                <a:gridCol w="361074"/>
              </a:tblGrid>
              <a:tr h="356074">
                <a:tc>
                  <a:txBody>
                    <a:bodyPr/>
                    <a:lstStyle/>
                    <a:p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</a:t>
                      </a:r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56074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5607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14888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5607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5607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5607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56074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56074">
                <a:tc>
                  <a:txBody>
                    <a:bodyPr/>
                    <a:lstStyle/>
                    <a:p>
                      <a:r>
                        <a:rPr lang="pl-PL" dirty="0" smtClean="0"/>
                        <a:t>3</a:t>
                      </a:r>
                      <a:endParaRPr lang="pl-P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56074">
                <a:tc>
                  <a:txBody>
                    <a:bodyPr/>
                    <a:lstStyle/>
                    <a:p>
                      <a:r>
                        <a:rPr lang="pl-PL" dirty="0" smtClean="0"/>
                        <a:t>5</a:t>
                      </a:r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</a:t>
                      </a:r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Kopia zapasowa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971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Powierzchnia kartki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2666978"/>
              </p:ext>
            </p:extLst>
          </p:nvPr>
        </p:nvGraphicFramePr>
        <p:xfrm>
          <a:off x="1043608" y="1484784"/>
          <a:ext cx="20828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335136"/>
              </p:ext>
            </p:extLst>
          </p:nvPr>
        </p:nvGraphicFramePr>
        <p:xfrm>
          <a:off x="3131840" y="1484784"/>
          <a:ext cx="20828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201730"/>
              </p:ext>
            </p:extLst>
          </p:nvPr>
        </p:nvGraphicFramePr>
        <p:xfrm>
          <a:off x="1043608" y="3645024"/>
          <a:ext cx="20828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314450"/>
              </p:ext>
            </p:extLst>
          </p:nvPr>
        </p:nvGraphicFramePr>
        <p:xfrm>
          <a:off x="5220072" y="1484784"/>
          <a:ext cx="20828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6200"/>
              </p:ext>
            </p:extLst>
          </p:nvPr>
        </p:nvGraphicFramePr>
        <p:xfrm>
          <a:off x="3131840" y="3645024"/>
          <a:ext cx="20828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680429"/>
              </p:ext>
            </p:extLst>
          </p:nvPr>
        </p:nvGraphicFramePr>
        <p:xfrm>
          <a:off x="5220072" y="3645024"/>
          <a:ext cx="20828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7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546294"/>
              </p:ext>
            </p:extLst>
          </p:nvPr>
        </p:nvGraphicFramePr>
        <p:xfrm>
          <a:off x="2699790" y="1556792"/>
          <a:ext cx="3600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360042"/>
                <a:gridCol w="360038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</a:tblGrid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Znacznik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47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Symbol zastępczy zawartości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664709"/>
              </p:ext>
            </p:extLst>
          </p:nvPr>
        </p:nvGraphicFramePr>
        <p:xfrm>
          <a:off x="2627784" y="1556792"/>
          <a:ext cx="3970780" cy="3704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78"/>
                <a:gridCol w="397078"/>
                <a:gridCol w="397078"/>
                <a:gridCol w="397078"/>
                <a:gridCol w="397078"/>
                <a:gridCol w="397078"/>
                <a:gridCol w="397078"/>
                <a:gridCol w="397078"/>
                <a:gridCol w="397078"/>
                <a:gridCol w="397078"/>
              </a:tblGrid>
              <a:tr h="3704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Zauważmy, że…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18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Kropki nr II</a:t>
            </a:r>
            <a:endParaRPr lang="pl-PL" dirty="0"/>
          </a:p>
        </p:txBody>
      </p:sp>
      <p:graphicFrame>
        <p:nvGraphicFramePr>
          <p:cNvPr id="7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124409"/>
              </p:ext>
            </p:extLst>
          </p:nvPr>
        </p:nvGraphicFramePr>
        <p:xfrm>
          <a:off x="2771800" y="1600200"/>
          <a:ext cx="3600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360042"/>
                <a:gridCol w="360038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</a:tblGrid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3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3898776" cy="4525963"/>
          </a:xfrm>
        </p:spPr>
        <p:txBody>
          <a:bodyPr/>
          <a:lstStyle/>
          <a:p>
            <a:r>
              <a:rPr lang="pl-PL" dirty="0" smtClean="0"/>
              <a:t>Na pozycjach X możemy wstawić 0,1.</a:t>
            </a:r>
          </a:p>
          <a:p>
            <a:r>
              <a:rPr lang="pl-PL" dirty="0" smtClean="0"/>
              <a:t>Na pozycjach Y możemy wstawić 0,1,2.</a:t>
            </a:r>
          </a:p>
          <a:p>
            <a:r>
              <a:rPr lang="pl-PL" dirty="0" smtClean="0"/>
              <a:t>Dostajemy w ten sposób 9216 kwadratów. 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Kodowanie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568813"/>
              </p:ext>
            </p:extLst>
          </p:nvPr>
        </p:nvGraphicFramePr>
        <p:xfrm>
          <a:off x="4572000" y="1412776"/>
          <a:ext cx="3600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360042"/>
                <a:gridCol w="360038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</a:tblGrid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Y</a:t>
                      </a:r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Y</a:t>
                      </a:r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X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0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3898776" cy="4525963"/>
              </a:xfrm>
            </p:spPr>
            <p:txBody>
              <a:bodyPr/>
              <a:lstStyle/>
              <a:p>
                <a:r>
                  <a:rPr lang="pl-PL" dirty="0" smtClean="0"/>
                  <a:t>Na pozycjach Z kodujemy numer kartki. </a:t>
                </a:r>
              </a:p>
              <a:p>
                <a:r>
                  <a:rPr lang="pl-PL" dirty="0" smtClean="0"/>
                  <a:t>Daje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pl-PL" b="0" i="1" smtClean="0"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a:rPr lang="pl-PL" b="0" i="1" smtClean="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pl-P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pl-PL" b="0" i="1" smtClean="0">
                            <a:latin typeface="Cambria Math"/>
                          </a:rPr>
                          <m:t>22</m:t>
                        </m:r>
                      </m:sup>
                    </m:sSup>
                  </m:oMath>
                </a14:m>
                <a:r>
                  <a:rPr lang="pl-PL" b="0" dirty="0" smtClean="0"/>
                  <a:t> kartek.</a:t>
                </a:r>
              </a:p>
            </p:txBody>
          </p:sp>
        </mc:Choice>
        <mc:Fallback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3898776" cy="4525963"/>
              </a:xfrm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Kodowanie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670297"/>
              </p:ext>
            </p:extLst>
          </p:nvPr>
        </p:nvGraphicFramePr>
        <p:xfrm>
          <a:off x="4572000" y="1412776"/>
          <a:ext cx="36004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360042"/>
                <a:gridCol w="360038"/>
                <a:gridCol w="360040"/>
                <a:gridCol w="360040"/>
                <a:gridCol w="360040"/>
                <a:gridCol w="360040"/>
                <a:gridCol w="360040"/>
                <a:gridCol w="360040"/>
                <a:gridCol w="360040"/>
              </a:tblGrid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32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Z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3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88840"/>
            <a:ext cx="3240360" cy="324036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Obroty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627784" y="5301208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http://brain.fuw.edu.pl/edu/Plik:Obr%C3%B3t_uk%C5%82adu_wsp%C3%B3%C5%82rz%C4%99dnych.png</a:t>
            </a:r>
          </a:p>
        </p:txBody>
      </p:sp>
    </p:spTree>
    <p:extLst>
      <p:ext uri="{BB962C8B-B14F-4D97-AF65-F5344CB8AC3E}">
        <p14:creationId xmlns:p14="http://schemas.microsoft.com/office/powerpoint/2010/main" val="41292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endParaRPr lang="pl-PL" sz="4400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5194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pl-PL" sz="2400"/>
              <a:t>System zbierania danych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20" y="208757"/>
            <a:ext cx="2921000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39975"/>
            <a:ext cx="809942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977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09728" lvl="0" indent="0">
              <a:buNone/>
            </a:pPr>
            <a:r>
              <a:rPr lang="pl-PL" sz="2800" dirty="0" smtClean="0"/>
              <a:t>Pętla:</a:t>
            </a:r>
          </a:p>
          <a:p>
            <a:pPr lvl="1"/>
            <a:r>
              <a:rPr lang="pl-PL" sz="2400" dirty="0" smtClean="0"/>
              <a:t>Szukamy </a:t>
            </a:r>
            <a:r>
              <a:rPr lang="pl-PL" sz="2400" dirty="0"/>
              <a:t>kropki </a:t>
            </a:r>
            <a:r>
              <a:rPr lang="pl-PL" sz="2400" dirty="0" smtClean="0"/>
              <a:t>III</a:t>
            </a:r>
          </a:p>
          <a:p>
            <a:pPr lvl="1"/>
            <a:r>
              <a:rPr lang="pl-PL" sz="2400" dirty="0" smtClean="0"/>
              <a:t>Jeśli </a:t>
            </a:r>
            <a:r>
              <a:rPr lang="pl-PL" sz="2400" dirty="0"/>
              <a:t>ją znajdziemy, szukamy kropki nr </a:t>
            </a:r>
            <a:r>
              <a:rPr lang="pl-PL" sz="2400" dirty="0" smtClean="0"/>
              <a:t>II, w przeciwnym wypadku kończymy pętlę</a:t>
            </a:r>
            <a:endParaRPr lang="pl-PL" sz="2400" dirty="0"/>
          </a:p>
          <a:p>
            <a:pPr lvl="1"/>
            <a:r>
              <a:rPr lang="pl-PL" sz="2400" dirty="0"/>
              <a:t>Jeśli ją znajdziemy, szukamy kropki nr I</a:t>
            </a:r>
          </a:p>
          <a:p>
            <a:pPr lvl="1"/>
            <a:r>
              <a:rPr lang="pl-PL" sz="2400" dirty="0"/>
              <a:t>Jeśli ją znajdziemy, szukamy kropki nr 0</a:t>
            </a:r>
          </a:p>
          <a:p>
            <a:pPr lvl="1"/>
            <a:r>
              <a:rPr lang="pl-PL" sz="2400" dirty="0"/>
              <a:t>Jeśli ją znajdziemy, program sygnalizuje </a:t>
            </a:r>
            <a:r>
              <a:rPr lang="pl-PL" sz="2400" dirty="0" smtClean="0"/>
              <a:t>błąd</a:t>
            </a:r>
            <a:endParaRPr lang="pl-PL" sz="2400" dirty="0"/>
          </a:p>
          <a:p>
            <a:pPr lvl="0"/>
            <a:endParaRPr lang="pl-PL" sz="2800" dirty="0" smtClean="0"/>
          </a:p>
          <a:p>
            <a:pPr marL="109728" lvl="0" indent="0">
              <a:buNone/>
            </a:pPr>
            <a:r>
              <a:rPr lang="pl-PL" sz="2800" dirty="0" smtClean="0"/>
              <a:t>Jeśli </a:t>
            </a:r>
            <a:r>
              <a:rPr lang="pl-PL" sz="2800" dirty="0"/>
              <a:t>brakuje kropki numer:</a:t>
            </a:r>
          </a:p>
          <a:p>
            <a:pPr lvl="1"/>
            <a:r>
              <a:rPr lang="pl-PL" sz="2400" dirty="0"/>
              <a:t>III – nie rób nic</a:t>
            </a:r>
          </a:p>
          <a:p>
            <a:pPr lvl="1"/>
            <a:r>
              <a:rPr lang="pl-PL" sz="2400" dirty="0"/>
              <a:t>II – tworzymy nowy kwadrat i wklejamy od prawej strony do skrajnej wolnej kolumny najwyższy wiersz zeskanowanego kwadratu; następnie do każdego numeru kropki dodajemy I (</a:t>
            </a:r>
            <a:r>
              <a:rPr lang="pl-PL" sz="2400" dirty="0" err="1"/>
              <a:t>mod</a:t>
            </a:r>
            <a:r>
              <a:rPr lang="pl-PL" sz="2400" dirty="0"/>
              <a:t> IV)</a:t>
            </a:r>
          </a:p>
          <a:p>
            <a:pPr lvl="1"/>
            <a:r>
              <a:rPr lang="pl-PL" sz="2400" dirty="0" smtClean="0"/>
              <a:t>I – do każdej kropki dodajemy II (</a:t>
            </a:r>
            <a:r>
              <a:rPr lang="pl-PL" sz="2400" dirty="0" err="1" smtClean="0"/>
              <a:t>mod</a:t>
            </a:r>
            <a:r>
              <a:rPr lang="pl-PL" sz="2400" dirty="0" smtClean="0"/>
              <a:t> IV), oraz odwracamy kolejność wierszy i kolumn</a:t>
            </a:r>
          </a:p>
          <a:p>
            <a:pPr lvl="1"/>
            <a:r>
              <a:rPr lang="pl-PL" sz="2400" dirty="0" smtClean="0"/>
              <a:t>0 </a:t>
            </a:r>
            <a:r>
              <a:rPr lang="pl-PL" sz="2400" dirty="0"/>
              <a:t>– tworzymy analogiczny </a:t>
            </a:r>
            <a:r>
              <a:rPr lang="pl-PL" sz="2400" dirty="0" smtClean="0"/>
              <a:t>kwadrat jak przy braku II, </a:t>
            </a:r>
            <a:r>
              <a:rPr lang="pl-PL" sz="2400" dirty="0"/>
              <a:t>tylko odwracamy kolejność numerów w wierszach i wklejamy od lewej strony i dodajemy III (</a:t>
            </a:r>
            <a:r>
              <a:rPr lang="pl-PL" sz="2400" dirty="0" err="1"/>
              <a:t>mod</a:t>
            </a:r>
            <a:r>
              <a:rPr lang="pl-PL" sz="2400" dirty="0"/>
              <a:t> IV)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Obroty – zarys procedury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036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Symbol zastępczy zawartości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453898"/>
              </p:ext>
            </p:extLst>
          </p:nvPr>
        </p:nvGraphicFramePr>
        <p:xfrm>
          <a:off x="2627784" y="1556792"/>
          <a:ext cx="3970780" cy="37047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078"/>
                <a:gridCol w="397078"/>
                <a:gridCol w="397078"/>
                <a:gridCol w="397078"/>
                <a:gridCol w="397078"/>
                <a:gridCol w="397078"/>
                <a:gridCol w="397078"/>
                <a:gridCol w="397078"/>
                <a:gridCol w="397078"/>
                <a:gridCol w="397078"/>
              </a:tblGrid>
              <a:tr h="3704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/>
                </a:tc>
              </a:tr>
              <a:tr h="370475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II</a:t>
                      </a:r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Przesunięcia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79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992513"/>
              </p:ext>
            </p:extLst>
          </p:nvPr>
        </p:nvGraphicFramePr>
        <p:xfrm>
          <a:off x="395536" y="1484784"/>
          <a:ext cx="3744420" cy="374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2"/>
                <a:gridCol w="374442"/>
                <a:gridCol w="374442"/>
                <a:gridCol w="374442"/>
                <a:gridCol w="374442"/>
                <a:gridCol w="374442"/>
                <a:gridCol w="374442"/>
                <a:gridCol w="374442"/>
                <a:gridCol w="374442"/>
                <a:gridCol w="374442"/>
              </a:tblGrid>
              <a:tr h="37444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Przesunięcia</a:t>
            </a:r>
            <a:endParaRPr lang="pl-PL" dirty="0"/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547619"/>
              </p:ext>
            </p:extLst>
          </p:nvPr>
        </p:nvGraphicFramePr>
        <p:xfrm>
          <a:off x="4644008" y="1484784"/>
          <a:ext cx="3744420" cy="3735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442"/>
                <a:gridCol w="374442"/>
                <a:gridCol w="374442"/>
                <a:gridCol w="374442"/>
                <a:gridCol w="374442"/>
                <a:gridCol w="374442"/>
                <a:gridCol w="374442"/>
                <a:gridCol w="374442"/>
                <a:gridCol w="374442"/>
                <a:gridCol w="374442"/>
              </a:tblGrid>
              <a:tr h="310818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44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5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415055"/>
              </p:ext>
            </p:extLst>
          </p:nvPr>
        </p:nvGraphicFramePr>
        <p:xfrm>
          <a:off x="1475656" y="1340768"/>
          <a:ext cx="20828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345896"/>
              </p:ext>
            </p:extLst>
          </p:nvPr>
        </p:nvGraphicFramePr>
        <p:xfrm>
          <a:off x="3563888" y="1340768"/>
          <a:ext cx="20828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238543"/>
              </p:ext>
            </p:extLst>
          </p:nvPr>
        </p:nvGraphicFramePr>
        <p:xfrm>
          <a:off x="5652120" y="1340768"/>
          <a:ext cx="20828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920966"/>
              </p:ext>
            </p:extLst>
          </p:nvPr>
        </p:nvGraphicFramePr>
        <p:xfrm>
          <a:off x="1475656" y="3501008"/>
          <a:ext cx="20828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848014"/>
              </p:ext>
            </p:extLst>
          </p:nvPr>
        </p:nvGraphicFramePr>
        <p:xfrm>
          <a:off x="3563888" y="3501008"/>
          <a:ext cx="20828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996694"/>
              </p:ext>
            </p:extLst>
          </p:nvPr>
        </p:nvGraphicFramePr>
        <p:xfrm>
          <a:off x="5652120" y="3501008"/>
          <a:ext cx="20828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197282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5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Symbol zastępczy zawartości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 smtClean="0"/>
                  <a:t>Liczba kwadratów na kartce A4 : 6930</a:t>
                </a:r>
              </a:p>
              <a:p>
                <a:r>
                  <a:rPr lang="pl-PL" dirty="0" smtClean="0"/>
                  <a:t>Liczba kwadratów na kartkach, które kodujemy: 9216</a:t>
                </a:r>
                <a:endParaRPr lang="pl-PL" dirty="0" smtClean="0"/>
              </a:p>
              <a:p>
                <a:r>
                  <a:rPr lang="pl-PL" dirty="0" smtClean="0"/>
                  <a:t>Liczba kartek: </a:t>
                </a:r>
                <a:r>
                  <a:rPr lang="pl-PL" dirty="0" smtClean="0"/>
                  <a:t>2</a:t>
                </a:r>
                <a:r>
                  <a:rPr lang="pl-PL" baseline="30000" dirty="0" smtClean="0"/>
                  <a:t>22</a:t>
                </a:r>
                <a:r>
                  <a:rPr lang="pl-PL" dirty="0" smtClean="0"/>
                  <a:t> </a:t>
                </a:r>
                <a:r>
                  <a:rPr lang="pl-PL" dirty="0" smtClean="0"/>
                  <a:t>* </a:t>
                </a:r>
                <a:r>
                  <a:rPr lang="pl-PL" dirty="0" smtClean="0"/>
                  <a:t>3</a:t>
                </a:r>
                <a:r>
                  <a:rPr lang="pl-PL" baseline="30000" dirty="0" smtClean="0"/>
                  <a:t>12</a:t>
                </a:r>
                <a:r>
                  <a:rPr lang="pl-PL" dirty="0" smtClean="0"/>
                  <a:t> ~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l-PL" b="0" i="1" smtClean="0">
                            <a:latin typeface="Cambria Math"/>
                          </a:rPr>
                          <m:t>12</m:t>
                        </m:r>
                      </m:sup>
                    </m:sSup>
                  </m:oMath>
                </a14:m>
                <a:endParaRPr lang="pl-PL" dirty="0" smtClean="0"/>
              </a:p>
            </p:txBody>
          </p:sp>
        </mc:Choice>
        <mc:Fallback>
          <p:sp>
            <p:nvSpPr>
              <p:cNvPr id="2" name="Symbol zastępczy zawartości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Ile kartek</a:t>
            </a:r>
            <a:endParaRPr lang="pl-PL" dirty="0"/>
          </a:p>
        </p:txBody>
      </p:sp>
      <p:pic>
        <p:nvPicPr>
          <p:cNvPr id="1026" name="Picture 2" descr="http://www.mapy-mysli.com/images/kar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2486025" cy="160972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327576" y="5661248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http://www.mapy-mysli.com/images/kartka.jpg</a:t>
            </a:r>
            <a:endParaRPr lang="pl-PL" sz="8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Dziękujemy za uwagę.</a:t>
            </a:r>
          </a:p>
        </p:txBody>
      </p:sp>
    </p:spTree>
    <p:extLst>
      <p:ext uri="{BB962C8B-B14F-4D97-AF65-F5344CB8AC3E}">
        <p14:creationId xmlns:p14="http://schemas.microsoft.com/office/powerpoint/2010/main" val="29965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sz="4400"/>
              <a:t>IC Pen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pl-PL" sz="2800"/>
              <a:t>IC Pen to system gromadzenia danych:</a:t>
            </a:r>
          </a:p>
          <a:p>
            <a:pPr lvl="1">
              <a:spcBef>
                <a:spcPts val="700"/>
              </a:spcBef>
              <a:buFont typeface="Arial" charset="0"/>
              <a:buChar char="–"/>
            </a:pPr>
            <a:r>
              <a:rPr lang="pl-PL" sz="2800"/>
              <a:t>Ankiety online</a:t>
            </a:r>
          </a:p>
          <a:p>
            <a:pPr lvl="1">
              <a:spcBef>
                <a:spcPts val="700"/>
              </a:spcBef>
              <a:buFont typeface="Arial" charset="0"/>
              <a:buChar char="–"/>
            </a:pPr>
            <a:r>
              <a:rPr lang="pl-PL" sz="2800"/>
              <a:t>Ankiety terenowe</a:t>
            </a:r>
          </a:p>
          <a:p>
            <a:pPr lvl="1">
              <a:spcBef>
                <a:spcPts val="700"/>
              </a:spcBef>
              <a:buFont typeface="Arial" charset="0"/>
              <a:buChar char="–"/>
            </a:pPr>
            <a:r>
              <a:rPr lang="pl-PL" sz="2800"/>
              <a:t>Formularze papierowe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pl-PL" sz="2800"/>
              <a:t>Nie jest to system do obiegu dokumentów, tylko dostępu do dokumentów</a:t>
            </a:r>
          </a:p>
          <a:p>
            <a:pPr lvl="1">
              <a:spcBef>
                <a:spcPts val="600"/>
              </a:spcBef>
              <a:buFont typeface="Arial" charset="0"/>
              <a:buNone/>
            </a:pPr>
            <a:endParaRPr lang="pl-PL" sz="240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55250"/>
            <a:ext cx="2921000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1619250"/>
            <a:ext cx="456088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685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863"/>
            <a:ext cx="8988425" cy="679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212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sz="4400"/>
              <a:t>Technologia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pl-PL" sz="2800"/>
              <a:t>Długopis cyfrowy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</a:pPr>
            <a:r>
              <a:rPr lang="pl-PL" sz="2400"/>
              <a:t>Procesor ARM9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</a:pPr>
            <a:r>
              <a:rPr lang="pl-PL" sz="2400"/>
              <a:t>Pamięć flash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</a:pPr>
            <a:r>
              <a:rPr lang="pl-PL" sz="2400"/>
              <a:t>Kamera CCD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</a:pPr>
            <a:r>
              <a:rPr lang="pl-PL" sz="2400"/>
              <a:t>Pełna programowalność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pl-PL" sz="2800"/>
              <a:t>Możliwość zapamiętania wszystkiego co zostało napisane</a:t>
            </a:r>
          </a:p>
          <a:p>
            <a:pPr lvl="1">
              <a:spcBef>
                <a:spcPts val="600"/>
              </a:spcBef>
              <a:buClrTx/>
              <a:buFontTx/>
              <a:buNone/>
            </a:pPr>
            <a:endParaRPr lang="pl-PL" sz="2400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4648200" y="1628775"/>
            <a:ext cx="4037013" cy="4462463"/>
            <a:chOff x="2928" y="1026"/>
            <a:chExt cx="2543" cy="2811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026"/>
              <a:ext cx="2543" cy="2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2928" y="1026"/>
              <a:ext cx="2543" cy="2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20616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sz="4400"/>
              <a:t>Technologia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pl-PL" sz="2800"/>
              <a:t>Zakropkowany papier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</a:pPr>
            <a:r>
              <a:rPr lang="pl-PL" sz="2400"/>
              <a:t>Niewidzialne dla oka tło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</a:pPr>
            <a:r>
              <a:rPr lang="pl-PL" sz="2400"/>
              <a:t>Praktycznie nieograniczona liczba różnych stron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</a:pPr>
            <a:r>
              <a:rPr lang="pl-PL" sz="2400"/>
              <a:t>Pola aktywne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</a:pPr>
            <a:r>
              <a:rPr lang="pl-PL" sz="2400"/>
              <a:t>Do druku wystarczy drukarka 600 dpi (praktycznie każda)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4716463" y="1916113"/>
            <a:ext cx="3525837" cy="3887787"/>
            <a:chOff x="2971" y="1207"/>
            <a:chExt cx="2221" cy="2449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1207"/>
              <a:ext cx="2221" cy="2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2971" y="1207"/>
              <a:ext cx="2221" cy="2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753040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sz="4400" dirty="0" smtClean="0"/>
              <a:t>Postawiony problem</a:t>
            </a:r>
            <a:endParaRPr lang="pl-PL" sz="4400" dirty="0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pl-PL" sz="2400" dirty="0" smtClean="0"/>
              <a:t>Algorytm drukowania (kodowania) i odczytywania (dekodowania) kartek. 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pl-PL" sz="2400" dirty="0" smtClean="0"/>
              <a:t>Znalezienie takiego sposobu rozkładu kropek na płaszczyźnie, aby można było korzystać z długopisów cyfrowych, a </a:t>
            </a:r>
            <a:r>
              <a:rPr lang="pl-PL" sz="2400" dirty="0" smtClean="0"/>
              <a:t>możliwych </a:t>
            </a:r>
            <a:r>
              <a:rPr lang="pl-PL" sz="2400" dirty="0" smtClean="0"/>
              <a:t>kartek (zajmowany obszar) było jak najwięcej</a:t>
            </a:r>
            <a:endParaRPr lang="pl-PL" sz="24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29" y="1600200"/>
            <a:ext cx="3926665" cy="39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599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5208</TotalTime>
  <Words>2517</Words>
  <Application>Microsoft Office PowerPoint</Application>
  <PresentationFormat>On-screen Show (4:3)</PresentationFormat>
  <Paragraphs>2032</Paragraphs>
  <Slides>45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Hol</vt:lpstr>
      <vt:lpstr>UNIKALNY ROZKŁAD KROPEK</vt:lpstr>
      <vt:lpstr>Geneza problemu</vt:lpstr>
      <vt:lpstr>Geneza problemu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Oznaczenie kropek</vt:lpstr>
      <vt:lpstr>Powierzchnia</vt:lpstr>
      <vt:lpstr>Cel</vt:lpstr>
      <vt:lpstr>Ograniczenia - obroty</vt:lpstr>
      <vt:lpstr>Ograniczenia – nakładanie się kwadratów</vt:lpstr>
      <vt:lpstr>Orientacja kartki</vt:lpstr>
      <vt:lpstr>Początki kodowania</vt:lpstr>
      <vt:lpstr>Współrzędna X</vt:lpstr>
      <vt:lpstr>Współrzędna X</vt:lpstr>
      <vt:lpstr>Przykład</vt:lpstr>
      <vt:lpstr>Współrzędna Y</vt:lpstr>
      <vt:lpstr>Początek układu</vt:lpstr>
      <vt:lpstr>Przesunięcie</vt:lpstr>
      <vt:lpstr>Przesunięcie</vt:lpstr>
      <vt:lpstr>Odczytanie współrzędnych - x</vt:lpstr>
      <vt:lpstr>Odczytanie współrzędnych - y</vt:lpstr>
      <vt:lpstr>Ile kartek</vt:lpstr>
      <vt:lpstr> </vt:lpstr>
      <vt:lpstr>Cel</vt:lpstr>
      <vt:lpstr>Powierzchnia kartki</vt:lpstr>
      <vt:lpstr>Wyznaczamy obszar stanowiący połowę kwadratu (np. trójkąt):</vt:lpstr>
      <vt:lpstr>Kopia zapasowa </vt:lpstr>
      <vt:lpstr>Powierzchnia kartki</vt:lpstr>
      <vt:lpstr>Znacznik</vt:lpstr>
      <vt:lpstr>Zauważmy, że…</vt:lpstr>
      <vt:lpstr>Kropki nr II</vt:lpstr>
      <vt:lpstr>Kodowanie</vt:lpstr>
      <vt:lpstr>Kodowanie</vt:lpstr>
      <vt:lpstr>Obroty</vt:lpstr>
      <vt:lpstr>Obroty – zarys procedury</vt:lpstr>
      <vt:lpstr>Przesunięcia</vt:lpstr>
      <vt:lpstr>Przesunięcia</vt:lpstr>
      <vt:lpstr>PowerPoint Presentation</vt:lpstr>
      <vt:lpstr>Ile kartek</vt:lpstr>
      <vt:lpstr> </vt:lpstr>
    </vt:vector>
  </TitlesOfParts>
  <Company>Wydział Matematyki i Informatyki UAM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Poznańskie Praktyki Badawcze</dc:title>
  <dc:creator>Katarzyna Basiukajc</dc:creator>
  <cp:lastModifiedBy>Rafał</cp:lastModifiedBy>
  <cp:revision>96</cp:revision>
  <dcterms:created xsi:type="dcterms:W3CDTF">2012-09-12T07:26:44Z</dcterms:created>
  <dcterms:modified xsi:type="dcterms:W3CDTF">2013-04-11T16:05:52Z</dcterms:modified>
</cp:coreProperties>
</file>