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1" r:id="rId24"/>
    <p:sldId id="280" r:id="rId25"/>
    <p:sldId id="282" r:id="rId26"/>
    <p:sldId id="283" r:id="rId2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293520-E7C7-4BDB-8CF3-D42FE7C10445}" type="datetimeFigureOut">
              <a:rPr lang="pl-PL" smtClean="0"/>
              <a:pPr/>
              <a:t>2013-04-16</a:t>
            </a:fld>
            <a:endParaRPr lang="pl-P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47620-5FDA-45C8-8324-AE8B5B858592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835688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Metody analizy modeli biologicznych stworzonych przy użyciu sieci Petriego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05064"/>
            <a:ext cx="7854696" cy="1440160"/>
          </a:xfrm>
        </p:spPr>
        <p:txBody>
          <a:bodyPr>
            <a:normAutofit/>
          </a:bodyPr>
          <a:lstStyle/>
          <a:p>
            <a:r>
              <a:rPr lang="pl-PL" sz="3200" dirty="0" smtClean="0"/>
              <a:t>Anna Gogolińska</a:t>
            </a:r>
            <a:endParaRPr lang="pl-PL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6233584"/>
            <a:ext cx="7854696" cy="624416"/>
          </a:xfrm>
          <a:prstGeom prst="rect">
            <a:avLst/>
          </a:prstGeom>
        </p:spPr>
        <p:txBody>
          <a:bodyPr vert="horz" lIns="0" rIns="18288">
            <a:normAutofit fontScale="85000" lnSpcReduction="10000"/>
          </a:bodyPr>
          <a:lstStyle/>
          <a:p>
            <a:pPr marR="45720" lvl="0" algn="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pl-PL" sz="2800" dirty="0" smtClean="0"/>
              <a:t>XXVII Forum Informatyki Teoretycznej, 11.04.2013, Toruń</a:t>
            </a:r>
            <a:endParaRPr kumimoji="0" lang="pl-PL" sz="26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Reprezentacja macierzowa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Macierzą wejść nazywamy macierz </a:t>
            </a:r>
            <a:r>
              <a:rPr lang="en-US" i="1" dirty="0" smtClean="0"/>
              <a:t>C</a:t>
            </a:r>
            <a:r>
              <a:rPr lang="en-US" i="1" baseline="30000" dirty="0" smtClean="0"/>
              <a:t>+</a:t>
            </a:r>
            <a:r>
              <a:rPr lang="en-US" i="1" dirty="0" smtClean="0"/>
              <a:t> =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)</a:t>
            </a:r>
            <a:r>
              <a:rPr lang="en-US" i="1" baseline="-25000" dirty="0" err="1" smtClean="0"/>
              <a:t>n×m</a:t>
            </a:r>
            <a:r>
              <a:rPr lang="pl-PL" dirty="0" smtClean="0"/>
              <a:t>, gdzie:</a:t>
            </a:r>
            <a:endParaRPr lang="pl-PL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636912"/>
            <a:ext cx="3981450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16015" y="4293096"/>
          <a:ext cx="4104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432000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09026"/>
            <a:ext cx="4262238" cy="237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Reprezentacja macierzowa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Macierzą wyjść nazywamy macierz </a:t>
            </a:r>
            <a:r>
              <a:rPr lang="en-US" i="1" dirty="0" smtClean="0"/>
              <a:t>C</a:t>
            </a:r>
            <a:r>
              <a:rPr lang="pl-PL" i="1" baseline="30000" smtClean="0"/>
              <a:t>-</a:t>
            </a:r>
            <a:r>
              <a:rPr lang="en-US" i="1" smtClean="0"/>
              <a:t> </a:t>
            </a:r>
            <a:r>
              <a:rPr lang="en-US" i="1" dirty="0" smtClean="0"/>
              <a:t>=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)</a:t>
            </a:r>
            <a:r>
              <a:rPr lang="en-US" i="1" baseline="-25000" dirty="0" err="1" smtClean="0"/>
              <a:t>n×m</a:t>
            </a:r>
            <a:r>
              <a:rPr lang="pl-PL" dirty="0" smtClean="0"/>
              <a:t>, gdzie:</a:t>
            </a:r>
          </a:p>
          <a:p>
            <a:endParaRPr lang="pl-PL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636912"/>
            <a:ext cx="3743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16015" y="4293096"/>
          <a:ext cx="4104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432000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109026"/>
            <a:ext cx="4262238" cy="237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Reprezentacja macierzowa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Macierzą incydencji nazywamy macierz </a:t>
            </a:r>
            <a:r>
              <a:rPr lang="en-US" i="1" dirty="0" smtClean="0"/>
              <a:t>C =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ij</a:t>
            </a:r>
            <a:r>
              <a:rPr lang="en-US" i="1" dirty="0" smtClean="0"/>
              <a:t>)</a:t>
            </a:r>
            <a:r>
              <a:rPr lang="en-US" i="1" baseline="-25000" dirty="0" err="1" smtClean="0"/>
              <a:t>n×m</a:t>
            </a:r>
            <a:r>
              <a:rPr lang="en-US" dirty="0" smtClean="0"/>
              <a:t>, </a:t>
            </a:r>
            <a:r>
              <a:rPr lang="pl-PL" dirty="0" smtClean="0"/>
              <a:t>gdzie  </a:t>
            </a:r>
            <a:r>
              <a:rPr lang="en-US" i="1" dirty="0" smtClean="0"/>
              <a:t>C = C</a:t>
            </a:r>
            <a:r>
              <a:rPr lang="en-US" i="1" baseline="30000" dirty="0" smtClean="0"/>
              <a:t>+</a:t>
            </a:r>
            <a:r>
              <a:rPr lang="en-US" i="1" dirty="0" smtClean="0"/>
              <a:t> - C</a:t>
            </a:r>
            <a:r>
              <a:rPr lang="en-US" i="1" baseline="30000" dirty="0" smtClean="0"/>
              <a:t>-</a:t>
            </a:r>
            <a:endParaRPr lang="pl-P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716015" y="3541062"/>
          <a:ext cx="4104000" cy="21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4000"/>
                <a:gridCol w="684000"/>
                <a:gridCol w="684000"/>
                <a:gridCol w="684000"/>
                <a:gridCol w="684000"/>
                <a:gridCol w="684000"/>
              </a:tblGrid>
              <a:tr h="432000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0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p4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4262238" cy="237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T-niezmienniki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dirty="0" smtClean="0"/>
              <a:t>T-niezmiennik to wektor </a:t>
            </a:r>
            <a:r>
              <a:rPr lang="en-US" sz="2400" i="1" dirty="0" err="1" smtClean="0"/>
              <a:t>x∈N</a:t>
            </a:r>
            <a:r>
              <a:rPr lang="en-US" sz="2400" i="1" baseline="-25000" dirty="0" err="1" smtClean="0"/>
              <a:t>l</a:t>
            </a:r>
            <a:r>
              <a:rPr lang="en-US" sz="2400" dirty="0" smtClean="0"/>
              <a:t> (</a:t>
            </a:r>
            <a:r>
              <a:rPr lang="pl-PL" sz="2400" dirty="0" smtClean="0"/>
              <a:t>gdzie </a:t>
            </a:r>
            <a:r>
              <a:rPr lang="en-US" sz="2400" i="1" dirty="0" smtClean="0"/>
              <a:t>l = |T|</a:t>
            </a:r>
            <a:r>
              <a:rPr lang="en-US" sz="2400" dirty="0" smtClean="0"/>
              <a:t>), </a:t>
            </a:r>
            <a:r>
              <a:rPr lang="pl-PL" sz="2400" dirty="0" smtClean="0"/>
              <a:t>spełniający</a:t>
            </a:r>
            <a:r>
              <a:rPr lang="en-US" sz="2400" dirty="0" smtClean="0"/>
              <a:t>:</a:t>
            </a:r>
            <a:endParaRPr lang="pl-PL" sz="2400" dirty="0" smtClean="0"/>
          </a:p>
          <a:p>
            <a:pPr algn="ctr">
              <a:buNone/>
            </a:pPr>
            <a:r>
              <a:rPr lang="en-US" sz="3200" i="1" dirty="0" err="1" smtClean="0"/>
              <a:t>C∙x</a:t>
            </a:r>
            <a:r>
              <a:rPr lang="en-US" sz="3200" i="1" dirty="0" smtClean="0"/>
              <a:t>=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/>
              <a:t> </a:t>
            </a:r>
            <a:endParaRPr lang="pl-PL" sz="3200" dirty="0" smtClean="0"/>
          </a:p>
          <a:p>
            <a:pPr algn="just"/>
            <a:r>
              <a:rPr lang="pl-PL" sz="2400" dirty="0" smtClean="0"/>
              <a:t>Zazwyczaj wektor binarny, </a:t>
            </a:r>
            <a:r>
              <a:rPr lang="pl-PL" sz="2400" i="1" dirty="0" smtClean="0"/>
              <a:t>x = {x</a:t>
            </a:r>
            <a:r>
              <a:rPr lang="pl-PL" sz="2400" i="1" baseline="-25000" dirty="0" smtClean="0"/>
              <a:t>i</a:t>
            </a:r>
            <a:r>
              <a:rPr lang="pl-PL" sz="2400" i="1" dirty="0" smtClean="0"/>
              <a:t>}</a:t>
            </a:r>
            <a:r>
              <a:rPr lang="pl-PL" sz="2400" dirty="0" smtClean="0"/>
              <a:t>, gdzie </a:t>
            </a:r>
            <a:r>
              <a:rPr lang="pl-PL" sz="2400" i="1" dirty="0" smtClean="0"/>
              <a:t>x</a:t>
            </a:r>
            <a:r>
              <a:rPr lang="pl-PL" sz="2400" i="1" baseline="-25000" dirty="0" smtClean="0"/>
              <a:t>i</a:t>
            </a:r>
            <a:r>
              <a:rPr lang="pl-PL" sz="2400" dirty="0" smtClean="0"/>
              <a:t> jest równe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pl-PL" sz="2400" dirty="0" smtClean="0"/>
              <a:t>jeśli </a:t>
            </a:r>
            <a:r>
              <a:rPr lang="pl-PL" sz="2400" i="1" dirty="0" smtClean="0"/>
              <a:t>t</a:t>
            </a:r>
            <a:r>
              <a:rPr lang="pl-PL" sz="2400" i="1" baseline="-25000" dirty="0" smtClean="0"/>
              <a:t>i</a:t>
            </a:r>
            <a:r>
              <a:rPr lang="pl-PL" sz="2400" dirty="0" smtClean="0"/>
              <a:t> nie występuje w t-niezmienniku </a:t>
            </a:r>
            <a:r>
              <a:rPr lang="pl-PL" sz="2400" i="1" dirty="0" smtClean="0"/>
              <a:t>x</a:t>
            </a:r>
            <a:r>
              <a:rPr lang="pl-PL" sz="2400" dirty="0" smtClean="0"/>
              <a:t> lub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400" dirty="0" smtClean="0"/>
              <a:t> jeśli </a:t>
            </a:r>
            <a:r>
              <a:rPr lang="pl-PL" sz="2400" i="1" dirty="0" smtClean="0"/>
              <a:t>t</a:t>
            </a:r>
            <a:r>
              <a:rPr lang="pl-PL" sz="2400" i="1" baseline="-25000" dirty="0" smtClean="0"/>
              <a:t>i</a:t>
            </a:r>
            <a:r>
              <a:rPr lang="pl-PL" sz="2400" dirty="0" smtClean="0"/>
              <a:t> jest zawarte w </a:t>
            </a:r>
            <a:r>
              <a:rPr lang="pl-PL" sz="2400" i="1" dirty="0" smtClean="0"/>
              <a:t>x</a:t>
            </a:r>
            <a:r>
              <a:rPr lang="pl-PL" sz="2400" dirty="0" smtClean="0"/>
              <a:t>.</a:t>
            </a:r>
            <a:endParaRPr lang="pl-PL" sz="2400" b="1" dirty="0" smtClean="0"/>
          </a:p>
          <a:p>
            <a:r>
              <a:rPr lang="pl-PL" sz="2400" dirty="0" smtClean="0"/>
              <a:t>Czasami inne wartości (poza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pl-PL" sz="2400" dirty="0" smtClean="0"/>
              <a:t> i 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pl-PL" sz="2400" dirty="0" smtClean="0"/>
              <a:t>) są obecne.</a:t>
            </a:r>
          </a:p>
          <a:p>
            <a:r>
              <a:rPr lang="pl-PL" sz="2400" dirty="0" smtClean="0"/>
              <a:t>Wsparciem t-niezmiennika </a:t>
            </a:r>
            <a:r>
              <a:rPr lang="pl-PL" sz="2400" i="1" dirty="0" smtClean="0"/>
              <a:t>x</a:t>
            </a:r>
            <a:r>
              <a:rPr lang="pl-PL" sz="2400" dirty="0" smtClean="0"/>
              <a:t> nazywamy:</a:t>
            </a:r>
            <a:br>
              <a:rPr lang="pl-PL" sz="2400" dirty="0" smtClean="0"/>
            </a:br>
            <a:r>
              <a:rPr lang="en-US" sz="2400" i="1" dirty="0" smtClean="0"/>
              <a:t>supp(x) = {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∈ T:(x)</a:t>
            </a:r>
            <a:r>
              <a:rPr lang="en-US" sz="2400" i="1" baseline="-25000" dirty="0" err="1" smtClean="0"/>
              <a:t>i</a:t>
            </a:r>
            <a:r>
              <a:rPr lang="en-US" sz="2400" i="1" baseline="-25000" dirty="0" smtClean="0"/>
              <a:t> </a:t>
            </a:r>
            <a:r>
              <a:rPr lang="en-US" sz="2400" i="1" dirty="0" smtClean="0"/>
              <a:t>≠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i="1" dirty="0" smtClean="0"/>
              <a:t>}</a:t>
            </a:r>
            <a:endParaRPr lang="pl-PL" sz="2400" dirty="0" smtClean="0"/>
          </a:p>
          <a:p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T-niezmienniki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25144"/>
            <a:ext cx="8229600" cy="1887488"/>
          </a:xfrm>
        </p:spPr>
        <p:txBody>
          <a:bodyPr/>
          <a:lstStyle/>
          <a:p>
            <a:pPr algn="just"/>
            <a:r>
              <a:rPr lang="pl-PL" dirty="0" smtClean="0"/>
              <a:t>Niech dany będzie marking </a:t>
            </a:r>
            <a:r>
              <a:rPr lang="pl-PL" i="1" dirty="0" smtClean="0"/>
              <a:t>M</a:t>
            </a:r>
            <a:r>
              <a:rPr lang="pl-PL" i="1" baseline="-25000" dirty="0" smtClean="0"/>
              <a:t>1</a:t>
            </a:r>
            <a:r>
              <a:rPr lang="pl-PL" dirty="0" smtClean="0"/>
              <a:t>. Po odpaleniu wszystkich tranzycji z t-niezmiennika </a:t>
            </a:r>
            <a:r>
              <a:rPr lang="pl-PL" i="1" dirty="0" smtClean="0"/>
              <a:t>x</a:t>
            </a:r>
            <a:r>
              <a:rPr lang="pl-PL" dirty="0" smtClean="0"/>
              <a:t> nastąpi reprodukcja markingu </a:t>
            </a:r>
            <a:r>
              <a:rPr lang="pl-PL" i="1" dirty="0" smtClean="0"/>
              <a:t>M</a:t>
            </a:r>
            <a:r>
              <a:rPr lang="pl-PL" i="1" baseline="-25000" dirty="0" smtClean="0"/>
              <a:t>1</a:t>
            </a:r>
            <a:r>
              <a:rPr lang="pl-PL" dirty="0" smtClean="0"/>
              <a:t>.</a:t>
            </a:r>
          </a:p>
          <a:p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792" y="2132856"/>
            <a:ext cx="4262238" cy="237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985320" y="2316926"/>
            <a:ext cx="3907160" cy="1751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Inv1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: 2*t1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2*t4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t5</a:t>
            </a:r>
            <a:r>
              <a:rPr lang="pl-PL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2600" dirty="0">
                <a:latin typeface="Times New Roman" pitchFamily="18" charset="0"/>
                <a:cs typeface="Times New Roman" pitchFamily="18" charset="0"/>
              </a:rPr>
            </a:b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(2, 0, 0, 2, 1)</a:t>
            </a:r>
            <a:endParaRPr lang="fr-FR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Inv2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: t2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fr-FR" sz="2600" dirty="0" smtClean="0">
                <a:latin typeface="Times New Roman" pitchFamily="18" charset="0"/>
                <a:cs typeface="Times New Roman" pitchFamily="18" charset="0"/>
              </a:rPr>
              <a:t> t3</a:t>
            </a:r>
            <a:r>
              <a:rPr lang="pl-PL" sz="2600" dirty="0" smtClean="0">
                <a:latin typeface="Times New Roman" pitchFamily="18" charset="0"/>
                <a:cs typeface="Times New Roman" pitchFamily="18" charset="0"/>
              </a:rPr>
              <a:t> (0, 1, 1, 0, 0)</a:t>
            </a: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CTI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Sieć jest pokryta przez t-niezmienniki (CTI) jeśli każda tranzycja z sieci jest zawarta przynajmniej w jednym t-niezmienniku.</a:t>
            </a:r>
          </a:p>
          <a:p>
            <a:r>
              <a:rPr lang="pl-PL" dirty="0" smtClean="0"/>
              <a:t>Jedna tranzycja może być w kilku t-niezmiennikach.</a:t>
            </a:r>
          </a:p>
          <a:p>
            <a:r>
              <a:rPr lang="pl-PL" u="sng" dirty="0" smtClean="0"/>
              <a:t>Modele biologiczne muszą być CTI.</a:t>
            </a:r>
          </a:p>
          <a:p>
            <a:r>
              <a:rPr lang="pl-PL" dirty="0" smtClean="0"/>
              <a:t>Jeśli tranzycja nie jest w żadnym t-niezmienniku:</a:t>
            </a:r>
          </a:p>
          <a:p>
            <a:pPr lvl="1"/>
            <a:r>
              <a:rPr lang="pl-PL" dirty="0" smtClean="0"/>
              <a:t>Niechciany lub fałszywy proces.</a:t>
            </a:r>
          </a:p>
          <a:p>
            <a:pPr lvl="1"/>
            <a:r>
              <a:rPr lang="pl-PL" dirty="0" smtClean="0"/>
              <a:t>Niekontrolowane gromadzenie się żetonów.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T-niezmienniki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u="sng" dirty="0" smtClean="0"/>
              <a:t>Zidentyfikowanie biologicznego znaczenia każdego</a:t>
            </a:r>
            <a:r>
              <a:rPr lang="pl-PL" dirty="0" smtClean="0"/>
              <a:t> (w miarę możliwości) </a:t>
            </a:r>
            <a:r>
              <a:rPr lang="pl-PL" u="sng" dirty="0" smtClean="0"/>
              <a:t>t-niezmiennika jest kluczowe w analizie modelu.</a:t>
            </a:r>
          </a:p>
          <a:p>
            <a:r>
              <a:rPr lang="pl-PL" dirty="0" smtClean="0"/>
              <a:t>T-niezmiennik bez biologicznego znaczenia:</a:t>
            </a:r>
          </a:p>
          <a:p>
            <a:pPr lvl="1"/>
            <a:r>
              <a:rPr lang="pl-PL" dirty="0" smtClean="0"/>
              <a:t>Błąd w modelu.</a:t>
            </a:r>
          </a:p>
          <a:p>
            <a:pPr lvl="1"/>
            <a:r>
              <a:rPr lang="pl-PL" dirty="0" smtClean="0"/>
              <a:t>Nowy proces (np. homeostaza żelaza).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T-klastry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Czasami ilość t-niezmienników jest zbyt duża, aby przeanalizować je wszystkie:</a:t>
            </a:r>
          </a:p>
          <a:p>
            <a:pPr lvl="1"/>
            <a:r>
              <a:rPr lang="pl-PL" dirty="0" smtClean="0"/>
              <a:t>102 – homeostaza żelaza</a:t>
            </a:r>
          </a:p>
          <a:p>
            <a:pPr lvl="1"/>
            <a:r>
              <a:rPr lang="pl-PL" dirty="0" smtClean="0"/>
              <a:t>107 – regulacja genów w dystrofii mięśniowej</a:t>
            </a:r>
          </a:p>
          <a:p>
            <a:pPr lvl="1"/>
            <a:r>
              <a:rPr lang="pl-PL" dirty="0" smtClean="0"/>
              <a:t>47 – model układu odpornościowego</a:t>
            </a:r>
          </a:p>
          <a:p>
            <a:r>
              <a:rPr lang="pl-PL" dirty="0" smtClean="0"/>
              <a:t>W modelu układu odpornościowego podobne</a:t>
            </a:r>
            <a:br>
              <a:rPr lang="pl-PL" dirty="0" smtClean="0"/>
            </a:br>
            <a:r>
              <a:rPr lang="pl-PL" dirty="0" smtClean="0"/>
              <a:t>t-niezmienniki.</a:t>
            </a:r>
          </a:p>
          <a:p>
            <a:endParaRPr lang="pl-PL" dirty="0" smtClean="0"/>
          </a:p>
          <a:p>
            <a:r>
              <a:rPr lang="pl-PL" dirty="0" smtClean="0"/>
              <a:t>Można połączyć t-niezmienniki w t-klastry.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T-klastry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Dowolny algorytm służący do klasteryzacji np. algorytm </a:t>
            </a:r>
            <a:r>
              <a:rPr lang="en-US" dirty="0" smtClean="0"/>
              <a:t>UPGMA</a:t>
            </a:r>
            <a:r>
              <a:rPr lang="pl-P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Obliczenie odległości między t-niezmiennikami. </a:t>
            </a:r>
            <a:br>
              <a:rPr lang="pl-PL" dirty="0" smtClean="0"/>
            </a:br>
            <a:r>
              <a:rPr lang="pl-PL" i="1" dirty="0" smtClean="0"/>
              <a:t>s</a:t>
            </a:r>
            <a:r>
              <a:rPr lang="pl-PL" i="1" baseline="-25000" dirty="0" smtClean="0"/>
              <a:t>ij</a:t>
            </a:r>
            <a:r>
              <a:rPr lang="pl-PL" dirty="0" smtClean="0"/>
              <a:t> – współczynnik Tanimoto.</a:t>
            </a:r>
          </a:p>
          <a:p>
            <a:endParaRPr lang="pl-P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149080"/>
            <a:ext cx="669674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T-klastry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pl-PL" dirty="0" smtClean="0"/>
              <a:t>W pętli:</a:t>
            </a:r>
          </a:p>
          <a:p>
            <a:pPr marL="880110" lvl="1" indent="-514350">
              <a:buClr>
                <a:schemeClr val="accent5"/>
              </a:buClr>
              <a:buFont typeface="+mj-lt"/>
              <a:buAutoNum type="arabicPeriod"/>
            </a:pPr>
            <a:r>
              <a:rPr lang="pl-PL" dirty="0" smtClean="0"/>
              <a:t>Połącz dwa najbliższe sobie obiekty (t-klastry lub        t-niezmienniki).</a:t>
            </a:r>
          </a:p>
          <a:p>
            <a:pPr marL="880110" lvl="1" indent="-514350">
              <a:buClr>
                <a:schemeClr val="accent5"/>
              </a:buClr>
              <a:buFont typeface="+mj-lt"/>
              <a:buAutoNum type="arabicPeriod"/>
            </a:pPr>
            <a:r>
              <a:rPr lang="pl-PL" dirty="0" smtClean="0"/>
              <a:t>Oblicz nowe odległości między obiektami </a:t>
            </a:r>
            <a:r>
              <a:rPr lang="pl-PL" i="1" dirty="0" smtClean="0"/>
              <a:t>C</a:t>
            </a:r>
            <a:r>
              <a:rPr lang="pl-PL" i="1" baseline="-25000" dirty="0" smtClean="0"/>
              <a:t>k</a:t>
            </a:r>
            <a:r>
              <a:rPr lang="pl-PL" dirty="0" smtClean="0"/>
              <a:t> i </a:t>
            </a:r>
            <a:r>
              <a:rPr lang="pl-PL" i="1" dirty="0" smtClean="0"/>
              <a:t>C</a:t>
            </a:r>
            <a:r>
              <a:rPr lang="pl-PL" i="1" baseline="-25000" dirty="0" smtClean="0"/>
              <a:t>l</a:t>
            </a:r>
            <a:r>
              <a:rPr lang="pl-PL" dirty="0" smtClean="0"/>
              <a:t>:</a:t>
            </a:r>
          </a:p>
          <a:p>
            <a:pPr marL="880110" lvl="1" indent="-514350">
              <a:buClr>
                <a:schemeClr val="accent5"/>
              </a:buClr>
              <a:buFont typeface="+mj-lt"/>
              <a:buAutoNum type="arabicPeriod"/>
            </a:pPr>
            <a:endParaRPr lang="pl-PL" dirty="0" smtClean="0"/>
          </a:p>
          <a:p>
            <a:pPr marL="880110" lvl="1" indent="-514350">
              <a:buClr>
                <a:schemeClr val="accent5"/>
              </a:buClr>
              <a:buFont typeface="+mj-lt"/>
              <a:buAutoNum type="arabicPeriod"/>
            </a:pPr>
            <a:endParaRPr lang="pl-PL" dirty="0" smtClean="0"/>
          </a:p>
          <a:p>
            <a:pPr marL="880110" lvl="1" indent="-514350">
              <a:buClr>
                <a:schemeClr val="accent5"/>
              </a:buClr>
              <a:buFont typeface="+mj-lt"/>
              <a:buAutoNum type="arabicPeriod"/>
            </a:pPr>
            <a:endParaRPr lang="pl-PL" dirty="0" smtClean="0"/>
          </a:p>
          <a:p>
            <a:pPr marL="880110" lvl="1" indent="-514350">
              <a:buClr>
                <a:schemeClr val="accent5"/>
              </a:buClr>
              <a:buFont typeface="+mj-lt"/>
              <a:buAutoNum type="arabicPeriod"/>
            </a:pPr>
            <a:endParaRPr lang="pl-PL" dirty="0" smtClean="0"/>
          </a:p>
          <a:p>
            <a:pPr marL="880110" lvl="1" indent="-514350">
              <a:buClr>
                <a:schemeClr val="accent5"/>
              </a:buClr>
              <a:buFont typeface="+mj-lt"/>
              <a:buAutoNum type="arabicPeriod"/>
            </a:pPr>
            <a:r>
              <a:rPr lang="pl-PL" dirty="0" smtClean="0"/>
              <a:t>Powtarzaj, aż dystans między najbliższymi obiektami jest większy niż próg </a:t>
            </a:r>
            <a:r>
              <a:rPr lang="pl-PL" i="1" dirty="0" smtClean="0"/>
              <a:t>y</a:t>
            </a:r>
            <a:r>
              <a:rPr lang="pl-PL" dirty="0" smtClean="0"/>
              <a:t>.</a:t>
            </a:r>
          </a:p>
          <a:p>
            <a:pPr marL="880110" lvl="1" indent="-514350">
              <a:buFont typeface="+mj-lt"/>
              <a:buAutoNum type="arabicPeriod"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57600"/>
            <a:ext cx="40481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Sieci Petriego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Modelowanie przy użyciu sieci Petriego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Metody analizy i weryfikacji modelu:</a:t>
            </a:r>
          </a:p>
          <a:p>
            <a:pPr marL="880110" lvl="1" indent="-514350">
              <a:buFont typeface="+mj-lt"/>
              <a:buAutoNum type="arabicPeriod"/>
            </a:pPr>
            <a:r>
              <a:rPr lang="pl-PL" dirty="0" smtClean="0"/>
              <a:t>T-niezmienniki</a:t>
            </a:r>
          </a:p>
          <a:p>
            <a:pPr marL="880110" lvl="1" indent="-514350">
              <a:buFont typeface="+mj-lt"/>
              <a:buAutoNum type="arabicPeriod"/>
            </a:pPr>
            <a:r>
              <a:rPr lang="pl-PL" dirty="0" smtClean="0"/>
              <a:t>T-klastry</a:t>
            </a:r>
          </a:p>
          <a:p>
            <a:pPr marL="880110" lvl="1" indent="-514350">
              <a:buFont typeface="+mj-lt"/>
              <a:buAutoNum type="arabicPeriod"/>
            </a:pPr>
            <a:r>
              <a:rPr lang="pl-PL" dirty="0" smtClean="0"/>
              <a:t>Zbiory MCT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T-klastry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Ilość t-klastrów zależy od progu </a:t>
            </a:r>
            <a:r>
              <a:rPr lang="pl-PL" i="1" dirty="0" smtClean="0"/>
              <a:t>y</a:t>
            </a:r>
            <a:r>
              <a:rPr lang="pl-PL" dirty="0" smtClean="0"/>
              <a:t>:</a:t>
            </a:r>
          </a:p>
          <a:p>
            <a:pPr lvl="1"/>
            <a:r>
              <a:rPr lang="pl-PL" dirty="0" smtClean="0"/>
              <a:t>homeostaza żelaza: 102 t-niezmienniki, 15 t-klastrów</a:t>
            </a:r>
          </a:p>
          <a:p>
            <a:pPr lvl="1"/>
            <a:r>
              <a:rPr lang="pl-PL" dirty="0" smtClean="0"/>
              <a:t>regulacja genów w dystrofii mięśniowej:</a:t>
            </a:r>
            <a:br>
              <a:rPr lang="pl-PL" dirty="0" smtClean="0"/>
            </a:br>
            <a:r>
              <a:rPr lang="pl-PL" dirty="0" smtClean="0"/>
              <a:t>107 t-niezmienników, 34 t-klastry</a:t>
            </a:r>
          </a:p>
          <a:p>
            <a:pPr lvl="1"/>
            <a:r>
              <a:rPr lang="pl-PL" dirty="0" smtClean="0"/>
              <a:t>model układu odpornościowego: 47 t-niezmienników,</a:t>
            </a:r>
            <a:br>
              <a:rPr lang="pl-PL" dirty="0" smtClean="0"/>
            </a:br>
            <a:r>
              <a:rPr lang="pl-PL" dirty="0" smtClean="0"/>
              <a:t>13 t-klastrów</a:t>
            </a:r>
          </a:p>
          <a:p>
            <a:r>
              <a:rPr lang="pl-PL" dirty="0" smtClean="0"/>
              <a:t>Analiza biologicznego znaczenia t-klastrów.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T-klastry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Drzewo t-klastrów:</a:t>
            </a:r>
          </a:p>
          <a:p>
            <a:pPr lvl="1" indent="-144000" defTabSz="540000"/>
            <a:r>
              <a:rPr lang="pl-PL" dirty="0" smtClean="0"/>
              <a:t>Cluster1 = </a:t>
            </a:r>
            <a:r>
              <a:rPr lang="pl-PL" i="1" dirty="0" smtClean="0"/>
              <a:t>x1</a:t>
            </a:r>
            <a:r>
              <a:rPr lang="pl-PL" dirty="0" smtClean="0"/>
              <a:t> = (1,	1,	1,	0,	0,	0,	0)</a:t>
            </a:r>
          </a:p>
          <a:p>
            <a:pPr lvl="1" indent="-144000" defTabSz="540000"/>
            <a:r>
              <a:rPr lang="pl-PL" dirty="0" smtClean="0"/>
              <a:t>Cluster2 = </a:t>
            </a:r>
            <a:r>
              <a:rPr lang="pl-PL" i="1" dirty="0" smtClean="0"/>
              <a:t>x2</a:t>
            </a:r>
            <a:r>
              <a:rPr lang="pl-PL" dirty="0" smtClean="0"/>
              <a:t> = (0,	0,	0,	1,	1,	0,	0)</a:t>
            </a:r>
          </a:p>
          <a:p>
            <a:pPr lvl="1" indent="-144000" defTabSz="540000"/>
            <a:r>
              <a:rPr lang="pl-PL" dirty="0" smtClean="0"/>
              <a:t>Cluster3 = </a:t>
            </a:r>
            <a:r>
              <a:rPr lang="pl-PL" i="1" dirty="0" smtClean="0"/>
              <a:t>x3</a:t>
            </a:r>
            <a:r>
              <a:rPr lang="pl-PL" dirty="0" smtClean="0"/>
              <a:t> = (1,	1,	1,	0,	0,	1,	1)</a:t>
            </a:r>
            <a:endParaRPr lang="pl-PL" dirty="0"/>
          </a:p>
        </p:txBody>
      </p:sp>
      <p:pic>
        <p:nvPicPr>
          <p:cNvPr id="4" name="Picture 3" descr="f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149080"/>
            <a:ext cx="7200800" cy="18824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Zbiory MCT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Zbiory MCT (maximal common transition sets) – tranzycje, które występują zawsze razem w</a:t>
            </a:r>
            <a:br>
              <a:rPr lang="pl-PL" dirty="0" smtClean="0"/>
            </a:br>
            <a:r>
              <a:rPr lang="pl-PL" dirty="0" smtClean="0"/>
              <a:t>t-niezmiennikach.</a:t>
            </a:r>
            <a:endParaRPr lang="pl-P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88024" y="3717032"/>
          <a:ext cx="3960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00"/>
                <a:gridCol w="660000"/>
                <a:gridCol w="660000"/>
                <a:gridCol w="660000"/>
                <a:gridCol w="660000"/>
                <a:gridCol w="660000"/>
              </a:tblGrid>
              <a:tr h="370840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Inv6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Inv7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Inv8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t6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t7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t8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t9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t10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56176" y="4077072"/>
            <a:ext cx="648072" cy="151216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7452320" y="4437112"/>
            <a:ext cx="64807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8100392" y="5229200"/>
            <a:ext cx="64807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788024" y="4149080"/>
            <a:ext cx="648072" cy="3600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4788024" y="4869160"/>
            <a:ext cx="648072" cy="3600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0</a:t>
            </a:r>
            <a:endParaRPr lang="pl-PL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99592" y="3501008"/>
          <a:ext cx="2640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00"/>
                <a:gridCol w="660000"/>
                <a:gridCol w="660000"/>
                <a:gridCol w="660000"/>
              </a:tblGrid>
              <a:tr h="370840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x1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x2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x3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t6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t7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547664" y="3861048"/>
            <a:ext cx="648072" cy="115212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Rectangle 14"/>
          <p:cNvSpPr/>
          <p:nvPr/>
        </p:nvSpPr>
        <p:spPr>
          <a:xfrm>
            <a:off x="2915816" y="3861048"/>
            <a:ext cx="648072" cy="115212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2195736" y="5013176"/>
            <a:ext cx="720080" cy="72008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Rectangle 16"/>
          <p:cNvSpPr/>
          <p:nvPr/>
        </p:nvSpPr>
        <p:spPr>
          <a:xfrm>
            <a:off x="2915816" y="5733256"/>
            <a:ext cx="648072" cy="72008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TextBox 18"/>
          <p:cNvSpPr txBox="1"/>
          <p:nvPr/>
        </p:nvSpPr>
        <p:spPr>
          <a:xfrm>
            <a:off x="3563888" y="42210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MCT1</a:t>
            </a:r>
            <a:endParaRPr lang="pl-PL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515719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MCT2</a:t>
            </a:r>
            <a:endParaRPr lang="pl-PL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3888" y="587727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MCT3</a:t>
            </a:r>
            <a:endParaRPr lang="pl-PL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4" grpId="1" animBg="1"/>
      <p:bldP spid="15" grpId="1" animBg="1"/>
      <p:bldP spid="16" grpId="1" animBg="1"/>
      <p:bldP spid="17" grpId="1" animBg="1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Zbiory MCT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Zbiory MCT (maximal common transition sets) – tranzycje, które występują zawsze razem w</a:t>
            </a:r>
            <a:br>
              <a:rPr lang="pl-PL" dirty="0" smtClean="0"/>
            </a:br>
            <a:r>
              <a:rPr lang="pl-PL" dirty="0" smtClean="0"/>
              <a:t>t-niezmiennikach.</a:t>
            </a:r>
            <a:endParaRPr lang="pl-PL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88024" y="3717032"/>
          <a:ext cx="3960000" cy="2595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00"/>
                <a:gridCol w="660000"/>
                <a:gridCol w="660000"/>
                <a:gridCol w="660000"/>
                <a:gridCol w="660000"/>
                <a:gridCol w="660000"/>
              </a:tblGrid>
              <a:tr h="370840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Inv6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Inv7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Inv8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t6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t7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t8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t9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t10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156176" y="4077072"/>
            <a:ext cx="648072" cy="1512168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7452320" y="4437112"/>
            <a:ext cx="64807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8100392" y="5229200"/>
            <a:ext cx="648072" cy="36004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4788024" y="4149080"/>
            <a:ext cx="648072" cy="3600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Rectangle 9"/>
          <p:cNvSpPr/>
          <p:nvPr/>
        </p:nvSpPr>
        <p:spPr>
          <a:xfrm>
            <a:off x="4788024" y="4869160"/>
            <a:ext cx="648072" cy="36004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0</a:t>
            </a:r>
            <a:endParaRPr lang="pl-PL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899592" y="3501008"/>
          <a:ext cx="26400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0000"/>
                <a:gridCol w="660000"/>
                <a:gridCol w="660000"/>
                <a:gridCol w="660000"/>
              </a:tblGrid>
              <a:tr h="370840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x1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x2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x3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t4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t6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t7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1547664" y="3861048"/>
            <a:ext cx="648072" cy="115212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Rectangle 14"/>
          <p:cNvSpPr/>
          <p:nvPr/>
        </p:nvSpPr>
        <p:spPr>
          <a:xfrm>
            <a:off x="2915816" y="3861048"/>
            <a:ext cx="648072" cy="1152128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2195736" y="5013176"/>
            <a:ext cx="720080" cy="720080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7" name="Rectangle 16"/>
          <p:cNvSpPr/>
          <p:nvPr/>
        </p:nvSpPr>
        <p:spPr>
          <a:xfrm>
            <a:off x="2915816" y="5733256"/>
            <a:ext cx="648072" cy="720080"/>
          </a:xfrm>
          <a:prstGeom prst="rect">
            <a:avLst/>
          </a:prstGeom>
          <a:noFill/>
          <a:ln w="571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TextBox 18"/>
          <p:cNvSpPr txBox="1"/>
          <p:nvPr/>
        </p:nvSpPr>
        <p:spPr>
          <a:xfrm>
            <a:off x="3563888" y="422108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MCT1</a:t>
            </a:r>
            <a:endParaRPr lang="pl-PL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3888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MCT2</a:t>
            </a:r>
            <a:endParaRPr lang="pl-PL" sz="1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63888" y="587727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MCT3</a:t>
            </a:r>
            <a:endParaRPr lang="pl-PL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Zbiory MCT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Najmniejsze, stałe części modelu – biologiczne znaczenie.</a:t>
            </a:r>
          </a:p>
          <a:p>
            <a:r>
              <a:rPr lang="pl-PL" dirty="0" smtClean="0"/>
              <a:t>Wiedza włożona do modelu.</a:t>
            </a:r>
          </a:p>
          <a:p>
            <a:r>
              <a:rPr lang="pl-PL" dirty="0" smtClean="0"/>
              <a:t>Opisują t-klastry.</a:t>
            </a:r>
            <a:endParaRPr lang="pl-PL" dirty="0"/>
          </a:p>
        </p:txBody>
      </p:sp>
      <p:pic>
        <p:nvPicPr>
          <p:cNvPr id="4" name="Picture 3" descr="ff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149080"/>
            <a:ext cx="7200800" cy="18824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428380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MCT1</a:t>
            </a:r>
            <a:endParaRPr lang="pl-PL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5616" y="517867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MCT2</a:t>
            </a:r>
            <a:endParaRPr lang="pl-PL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9712" y="45811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MCT3</a:t>
            </a:r>
            <a:endParaRPr lang="pl-PL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Podsumowanie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Dla każdego modelu biologicznego należy przeprowadzić analizę t-niezmienników.</a:t>
            </a:r>
          </a:p>
          <a:p>
            <a:pPr lvl="1" algn="just"/>
            <a:r>
              <a:rPr lang="pl-PL" dirty="0" smtClean="0"/>
              <a:t>Każdy model musi być CTI.</a:t>
            </a:r>
          </a:p>
          <a:p>
            <a:pPr lvl="1" algn="just"/>
            <a:r>
              <a:rPr lang="pl-PL" dirty="0" smtClean="0"/>
              <a:t>Należy przeanalizować biologiczne znaczenie każdego</a:t>
            </a:r>
            <a:br>
              <a:rPr lang="pl-PL" dirty="0" smtClean="0"/>
            </a:br>
            <a:r>
              <a:rPr lang="pl-PL" dirty="0" smtClean="0"/>
              <a:t>t-niezmiennika.</a:t>
            </a:r>
          </a:p>
          <a:p>
            <a:pPr lvl="1" algn="just"/>
            <a:r>
              <a:rPr lang="pl-PL" dirty="0" smtClean="0"/>
              <a:t>W razie potrzeby należy stworzyć t-klastry.</a:t>
            </a:r>
          </a:p>
          <a:p>
            <a:pPr lvl="1" algn="just"/>
            <a:r>
              <a:rPr lang="pl-PL" dirty="0" smtClean="0"/>
              <a:t>Należy zidentyfikować zbiory MCT.</a:t>
            </a:r>
          </a:p>
          <a:p>
            <a:pPr algn="just"/>
            <a:r>
              <a:rPr lang="pl-PL" dirty="0" smtClean="0"/>
              <a:t>Taka analiza pozwala zweryfikować model, odnaleźć błędy oraz zdobyć informacje o modelu.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5400" dirty="0" smtClean="0"/>
              <a:t>Dziękuję za uwagę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 smtClean="0"/>
              <a:t>Więcej na ten temat: </a:t>
            </a:r>
            <a:r>
              <a:rPr lang="en-US" dirty="0" smtClean="0"/>
              <a:t>Koch, I., W. </a:t>
            </a:r>
            <a:r>
              <a:rPr lang="en-US" dirty="0" err="1" smtClean="0"/>
              <a:t>Reisig</a:t>
            </a:r>
            <a:r>
              <a:rPr lang="en-US" dirty="0" smtClean="0"/>
              <a:t>, and F. Schreiber, </a:t>
            </a:r>
            <a:r>
              <a:rPr lang="en-US" i="1" dirty="0" smtClean="0"/>
              <a:t>Modeling in systems biology the </a:t>
            </a:r>
            <a:r>
              <a:rPr lang="en-US" i="1" dirty="0" err="1" smtClean="0"/>
              <a:t>petri</a:t>
            </a:r>
            <a:r>
              <a:rPr lang="en-US" i="1" dirty="0" smtClean="0"/>
              <a:t> net approach</a:t>
            </a:r>
            <a:r>
              <a:rPr lang="en-US" dirty="0" smtClean="0"/>
              <a:t>. 2011, London: Springer</a:t>
            </a:r>
            <a:r>
              <a:rPr lang="pl-PL" dirty="0" smtClean="0"/>
              <a:t>.</a:t>
            </a:r>
          </a:p>
          <a:p>
            <a:pPr algn="just"/>
            <a:endParaRPr lang="pl-PL" dirty="0" smtClean="0"/>
          </a:p>
          <a:p>
            <a:pPr algn="just"/>
            <a:r>
              <a:rPr lang="pl-PL" sz="1600" dirty="0" smtClean="0"/>
              <a:t>[1] </a:t>
            </a:r>
            <a:r>
              <a:rPr lang="en-US" sz="1600" dirty="0" err="1" smtClean="0"/>
              <a:t>Sackmann</a:t>
            </a:r>
            <a:r>
              <a:rPr lang="en-US" sz="1600" dirty="0" smtClean="0"/>
              <a:t>, A., et al., An analysis of the Petri net based model of the human body iron homeostasis process</a:t>
            </a:r>
            <a:r>
              <a:rPr lang="en-US" sz="1600" i="1" dirty="0" smtClean="0"/>
              <a:t>.</a:t>
            </a:r>
            <a:r>
              <a:rPr lang="en-US" sz="1600" dirty="0" smtClean="0"/>
              <a:t> Computational Biology and Chemistry, 2007. </a:t>
            </a:r>
            <a:r>
              <a:rPr lang="en-US" sz="1600" b="1" dirty="0" smtClean="0"/>
              <a:t>31</a:t>
            </a:r>
            <a:r>
              <a:rPr lang="en-US" sz="1600" dirty="0" smtClean="0"/>
              <a:t>(1): p. 1-10.</a:t>
            </a:r>
            <a:endParaRPr lang="pl-PL" sz="1600" dirty="0" smtClean="0"/>
          </a:p>
          <a:p>
            <a:pPr algn="just"/>
            <a:r>
              <a:rPr lang="pl-PL" sz="1600" dirty="0" smtClean="0"/>
              <a:t>[2] Hardy, S., Iyengar, R.: Analysis of Dynamical Models of Signaling Networks with Petri Nets and Dynamic Graphs.  Modeling in Systems Biology, pp. 225-251. Springer (2011)</a:t>
            </a:r>
          </a:p>
          <a:p>
            <a:pPr algn="just"/>
            <a:r>
              <a:rPr lang="pl-PL" sz="1600" dirty="0" smtClean="0"/>
              <a:t>[3] Batt, G., Ropers, D., De Jong, H., Geiselmann, J., Mateescu, R., Page, M., Schneider, D.: Validation of qualitative models of genetic regulatory networks by model checking: Analysis of the nutritional stress response in Escherichia coli. Bioinformatics 21,</a:t>
            </a:r>
            <a:r>
              <a:rPr lang="pl-PL" sz="1600" b="1" dirty="0" smtClean="0"/>
              <a:t> </a:t>
            </a:r>
            <a:r>
              <a:rPr lang="pl-PL" sz="1600" dirty="0" smtClean="0"/>
              <a:t>i19-i28 (2005)</a:t>
            </a:r>
          </a:p>
          <a:p>
            <a:pPr algn="just"/>
            <a:r>
              <a:rPr lang="pl-PL" sz="1600" dirty="0" smtClean="0"/>
              <a:t>[4] Gogolinska, A., Nowak, W.: Petri Nets Approach to Modeling of Immune System and Autism. In: Coello Coello, C., Greensmith, J., Krasnogor, N., Liò, P., Nicosia, G., Pavone, M. (eds.) Artificial Immune Systems, vol. 7597, pp. 86-99. Springer Berlin Heidelberg (2012)</a:t>
            </a:r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4269" y="1285860"/>
            <a:ext cx="4306887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Sieci Petriego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935480"/>
            <a:ext cx="4821686" cy="4922520"/>
          </a:xfrm>
        </p:spPr>
        <p:txBody>
          <a:bodyPr>
            <a:normAutofit/>
          </a:bodyPr>
          <a:lstStyle/>
          <a:p>
            <a:r>
              <a:rPr lang="pl-PL" dirty="0" smtClean="0"/>
              <a:t>Sieć Petriego to (P, T, A,W,M</a:t>
            </a:r>
            <a:r>
              <a:rPr lang="pl-PL" baseline="-25000" dirty="0" smtClean="0"/>
              <a:t>0</a:t>
            </a:r>
            <a:r>
              <a:rPr lang="pl-PL" dirty="0" smtClean="0"/>
              <a:t>):</a:t>
            </a:r>
          </a:p>
          <a:p>
            <a:r>
              <a:rPr lang="en-US" dirty="0" smtClean="0"/>
              <a:t>P = {p</a:t>
            </a:r>
            <a:r>
              <a:rPr lang="en-US" baseline="-25000" dirty="0" smtClean="0"/>
              <a:t>1</a:t>
            </a:r>
            <a:r>
              <a:rPr lang="en-US" dirty="0" smtClean="0"/>
              <a:t>,p</a:t>
            </a:r>
            <a:r>
              <a:rPr lang="en-US" baseline="-25000" dirty="0" smtClean="0"/>
              <a:t>2</a:t>
            </a:r>
            <a:r>
              <a:rPr lang="en-US" dirty="0" smtClean="0"/>
              <a:t>,...,p</a:t>
            </a:r>
            <a:r>
              <a:rPr lang="en-US" baseline="-25000" dirty="0" smtClean="0"/>
              <a:t>m</a:t>
            </a:r>
            <a:r>
              <a:rPr lang="en-US" dirty="0" smtClean="0"/>
              <a:t>} </a:t>
            </a:r>
            <a:r>
              <a:rPr lang="pl-PL" dirty="0" smtClean="0"/>
              <a:t>skończony zbiór miejsc</a:t>
            </a:r>
            <a:endParaRPr lang="en-US" dirty="0" smtClean="0"/>
          </a:p>
          <a:p>
            <a:r>
              <a:rPr lang="en-US" dirty="0" smtClean="0"/>
              <a:t>T = {t</a:t>
            </a:r>
            <a:r>
              <a:rPr lang="en-US" baseline="-25000" dirty="0" smtClean="0"/>
              <a:t>1</a:t>
            </a:r>
            <a:r>
              <a:rPr lang="en-US" dirty="0" smtClean="0"/>
              <a:t>,t</a:t>
            </a:r>
            <a:r>
              <a:rPr lang="en-US" baseline="-25000" dirty="0" smtClean="0"/>
              <a:t>2</a:t>
            </a:r>
            <a:r>
              <a:rPr lang="en-US" dirty="0" smtClean="0"/>
              <a:t>,...,t</a:t>
            </a:r>
            <a:r>
              <a:rPr lang="en-US" baseline="-25000" dirty="0" smtClean="0"/>
              <a:t>m</a:t>
            </a:r>
            <a:r>
              <a:rPr lang="en-US" dirty="0" smtClean="0"/>
              <a:t>} </a:t>
            </a:r>
            <a:r>
              <a:rPr lang="pl-PL" dirty="0" smtClean="0"/>
              <a:t>skończony zbiór tranzycji</a:t>
            </a:r>
            <a:endParaRPr lang="en-US" dirty="0" smtClean="0"/>
          </a:p>
          <a:p>
            <a:r>
              <a:rPr lang="en-US" dirty="0" smtClean="0"/>
              <a:t>A ⊆(P×T)∪(T×P</a:t>
            </a:r>
            <a:r>
              <a:rPr lang="pl-PL" dirty="0" smtClean="0"/>
              <a:t>) zbiór łuków</a:t>
            </a:r>
            <a:endParaRPr lang="en-US" dirty="0" smtClean="0"/>
          </a:p>
          <a:p>
            <a:r>
              <a:rPr lang="pl-PL" dirty="0" smtClean="0"/>
              <a:t>W:A→{1,2,3...} - wagi</a:t>
            </a:r>
          </a:p>
          <a:p>
            <a:r>
              <a:rPr lang="en-US" dirty="0" smtClean="0"/>
              <a:t>M</a:t>
            </a:r>
            <a:r>
              <a:rPr lang="en-US" baseline="-25000" dirty="0" smtClean="0"/>
              <a:t>0</a:t>
            </a:r>
            <a:r>
              <a:rPr lang="en-US" dirty="0" smtClean="0"/>
              <a:t>:P→{0,1,2,3,...} </a:t>
            </a:r>
            <a:r>
              <a:rPr lang="pl-PL" dirty="0" smtClean="0"/>
              <a:t>– marking początkowy</a:t>
            </a:r>
            <a:endParaRPr lang="en-US" dirty="0" smtClean="0"/>
          </a:p>
        </p:txBody>
      </p:sp>
      <p:sp>
        <p:nvSpPr>
          <p:cNvPr id="5" name="Oval 4"/>
          <p:cNvSpPr/>
          <p:nvPr/>
        </p:nvSpPr>
        <p:spPr>
          <a:xfrm>
            <a:off x="5824024" y="1899138"/>
            <a:ext cx="126610" cy="1547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Oval 5"/>
          <p:cNvSpPr/>
          <p:nvPr/>
        </p:nvSpPr>
        <p:spPr>
          <a:xfrm>
            <a:off x="5976424" y="2051538"/>
            <a:ext cx="126610" cy="1547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Oval 6"/>
          <p:cNvSpPr/>
          <p:nvPr/>
        </p:nvSpPr>
        <p:spPr>
          <a:xfrm>
            <a:off x="5838092" y="5528682"/>
            <a:ext cx="126610" cy="15474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75648" y="6065912"/>
            <a:ext cx="316835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Marking: {2,</a:t>
            </a:r>
            <a:r>
              <a:rPr kumimoji="0" lang="pl-PL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1}</a:t>
            </a:r>
            <a:endParaRPr kumimoji="0" lang="pl-P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Sieci Petriego</a:t>
            </a:r>
            <a:endParaRPr lang="pl-PL" dirty="0"/>
          </a:p>
        </p:txBody>
      </p:sp>
      <p:pic>
        <p:nvPicPr>
          <p:cNvPr id="8" name="Content Placeholder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537" y="2852936"/>
            <a:ext cx="3672408" cy="2437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53993" y="2852936"/>
            <a:ext cx="3662423" cy="243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827584" y="1988840"/>
            <a:ext cx="3384376" cy="792088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Przed odpaleniem 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t3: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788024" y="1988840"/>
            <a:ext cx="3168352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</a:t>
            </a:r>
            <a:r>
              <a:rPr kumimoji="0" lang="pl-PL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odpaleniu t3: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Sieci Petriego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Sieci Petriego są wykorzystywane w wielu dziedzinach:</a:t>
            </a:r>
          </a:p>
          <a:p>
            <a:pPr lvl="1" algn="just"/>
            <a:r>
              <a:rPr lang="pl-PL" dirty="0" smtClean="0"/>
              <a:t>Komunikacja – np. optymalizacja ruchu na skrzyżowaniach, przejazdów pociągów.</a:t>
            </a:r>
          </a:p>
          <a:p>
            <a:pPr lvl="1" algn="just"/>
            <a:r>
              <a:rPr lang="pl-PL" dirty="0" smtClean="0"/>
              <a:t>Automatyka – np. sterowanie automatycznymi czujnikami, automatyczne systemu kontolne.</a:t>
            </a:r>
          </a:p>
          <a:p>
            <a:pPr lvl="1" algn="just"/>
            <a:r>
              <a:rPr lang="pl-PL" dirty="0" smtClean="0"/>
              <a:t>...</a:t>
            </a:r>
          </a:p>
          <a:p>
            <a:pPr lvl="1" algn="just"/>
            <a:r>
              <a:rPr lang="pl-PL" dirty="0" smtClean="0"/>
              <a:t>Biologia systemowa</a:t>
            </a:r>
          </a:p>
          <a:p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Sieci Petriego w biologii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Wykorzystanie sieci Petriego w biologii systemowej:</a:t>
            </a:r>
          </a:p>
          <a:p>
            <a:pPr lvl="1" algn="just"/>
            <a:r>
              <a:rPr lang="pl-PL" dirty="0" smtClean="0"/>
              <a:t>Modelowanie procesów metabolicznych np. homeostaza żelaza [1].</a:t>
            </a:r>
          </a:p>
          <a:p>
            <a:pPr lvl="1" algn="just"/>
            <a:r>
              <a:rPr lang="pl-PL" dirty="0" smtClean="0"/>
              <a:t>Modelowanie szlaków sygnałowych – np. szlak MAPK/PKC [2].</a:t>
            </a:r>
          </a:p>
          <a:p>
            <a:pPr lvl="1" algn="just"/>
            <a:r>
              <a:rPr lang="pl-PL" dirty="0" smtClean="0"/>
              <a:t>Modelowanie genetycznych grafów regulujących – np. reakcja na stres spowodowany brakiem pożywienia u    E. Coli [3].</a:t>
            </a:r>
          </a:p>
          <a:p>
            <a:pPr lvl="1" algn="just"/>
            <a:r>
              <a:rPr lang="pl-PL" dirty="0" smtClean="0"/>
              <a:t>Modelowanie całych układów w organizmie – np. model układu odpornościowego [4].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modelu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Zdobycie wiedzy na temat modelowanego systemu z literatury lub od specjalistów.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l-PL" dirty="0" smtClean="0"/>
              <a:t>Stworzenie modelu poprzez:</a:t>
            </a:r>
          </a:p>
          <a:p>
            <a:pPr marL="880110" lvl="1" indent="-514350" algn="just"/>
            <a:r>
              <a:rPr lang="pl-PL" dirty="0" smtClean="0"/>
              <a:t>Zidentyfikowanie obiektów obecnych w modelu (np. genów, białek) i przypisanie im miejsc.</a:t>
            </a:r>
          </a:p>
          <a:p>
            <a:pPr marL="880110" lvl="1" indent="-514350" algn="just"/>
            <a:r>
              <a:rPr lang="pl-PL" dirty="0" smtClean="0"/>
              <a:t>Zidentyfikowanie procesów, zmian między obiektami w modelu i przypisanie im tranzycji. </a:t>
            </a:r>
          </a:p>
          <a:p>
            <a:pPr marL="880110" lvl="1" indent="-514350" algn="just"/>
            <a:r>
              <a:rPr lang="pl-PL" dirty="0" smtClean="0"/>
              <a:t>Połączenie miejsc reprezentujących obiekty z tranzycjami reprezentującymi zmiany między obiektami.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Tworzenie modelu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pl-PL" dirty="0" smtClean="0"/>
              <a:t>Weryfikacja i analiza modelu.</a:t>
            </a:r>
          </a:p>
          <a:p>
            <a:pPr marL="880110" lvl="1" indent="-514350"/>
            <a:r>
              <a:rPr lang="pl-PL" dirty="0" smtClean="0"/>
              <a:t>Analiza przepływu żetonów.</a:t>
            </a:r>
          </a:p>
          <a:p>
            <a:pPr marL="880110" lvl="1" indent="-514350"/>
            <a:r>
              <a:rPr lang="pl-PL" dirty="0" smtClean="0"/>
              <a:t>Analiza t-niezmienników.</a:t>
            </a:r>
            <a:endParaRPr lang="pl-PL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331640" y="3212976"/>
            <a:ext cx="3456384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Reprezentacja macierzowa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Sieć Petriego można przedstawić jako macierze:</a:t>
            </a:r>
          </a:p>
          <a:p>
            <a:pPr lvl="1"/>
            <a:r>
              <a:rPr lang="pl-PL" dirty="0" smtClean="0"/>
              <a:t>Macierz wejść</a:t>
            </a:r>
          </a:p>
          <a:p>
            <a:pPr lvl="1"/>
            <a:r>
              <a:rPr lang="pl-PL" dirty="0" smtClean="0"/>
              <a:t>Macierz wyjść</a:t>
            </a:r>
          </a:p>
          <a:p>
            <a:pPr lvl="1"/>
            <a:r>
              <a:rPr lang="pl-PL" dirty="0" smtClean="0"/>
              <a:t>Macierz incydencji będącą kombinacją dwóch powyższych.</a:t>
            </a:r>
          </a:p>
          <a:p>
            <a:endParaRPr lang="pl-P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005064"/>
            <a:ext cx="4262238" cy="2370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79512" y="4365104"/>
            <a:ext cx="4320480" cy="216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Niech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PT = (P, T, F, W, M</a:t>
            </a:r>
            <a:r>
              <a:rPr kumimoji="0" lang="en-US" sz="26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pl-PL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będzie siecią Petriego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endParaRPr kumimoji="0" lang="pl-PL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pl-PL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608</TotalTime>
  <Words>1238</Words>
  <Application>Microsoft Office PowerPoint</Application>
  <PresentationFormat>On-screen Show (4:3)</PresentationFormat>
  <Paragraphs>372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Metody analizy modeli biologicznych stworzonych przy użyciu sieci Petriego</vt:lpstr>
      <vt:lpstr>Plan prezentacji</vt:lpstr>
      <vt:lpstr>Sieci Petriego</vt:lpstr>
      <vt:lpstr>Sieci Petriego</vt:lpstr>
      <vt:lpstr>Sieci Petriego</vt:lpstr>
      <vt:lpstr>Sieci Petriego w biologii</vt:lpstr>
      <vt:lpstr>Tworzenie modelu</vt:lpstr>
      <vt:lpstr>Tworzenie modelu</vt:lpstr>
      <vt:lpstr>Reprezentacja macierzowa</vt:lpstr>
      <vt:lpstr>Reprezentacja macierzowa</vt:lpstr>
      <vt:lpstr>Reprezentacja macierzowa</vt:lpstr>
      <vt:lpstr>Reprezentacja macierzowa</vt:lpstr>
      <vt:lpstr>T-niezmienniki</vt:lpstr>
      <vt:lpstr>T-niezmienniki</vt:lpstr>
      <vt:lpstr>CTI</vt:lpstr>
      <vt:lpstr>T-niezmienniki</vt:lpstr>
      <vt:lpstr>T-klastry</vt:lpstr>
      <vt:lpstr>T-klastry</vt:lpstr>
      <vt:lpstr>T-klastry</vt:lpstr>
      <vt:lpstr>T-klastry</vt:lpstr>
      <vt:lpstr>T-klastry</vt:lpstr>
      <vt:lpstr>Zbiory MCT</vt:lpstr>
      <vt:lpstr>Zbiory MCT</vt:lpstr>
      <vt:lpstr>Zbiory MCT</vt:lpstr>
      <vt:lpstr>Podsumowanie</vt:lpstr>
      <vt:lpstr>Dziękuję za uwagę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analizy modeli biologicznych stworzonych przy użyciu sieci Petriego</dc:title>
  <dc:creator>Ania</dc:creator>
  <cp:lastModifiedBy>Ania</cp:lastModifiedBy>
  <cp:revision>130</cp:revision>
  <dcterms:created xsi:type="dcterms:W3CDTF">2013-04-07T13:23:40Z</dcterms:created>
  <dcterms:modified xsi:type="dcterms:W3CDTF">2013-04-16T08:16:32Z</dcterms:modified>
</cp:coreProperties>
</file>